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media/image44.jpg" ContentType="image/png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4" r:id="rId1"/>
  </p:sldMasterIdLst>
  <p:notesMasterIdLst>
    <p:notesMasterId r:id="rId74"/>
  </p:notesMasterIdLst>
  <p:handoutMasterIdLst>
    <p:handoutMasterId r:id="rId75"/>
  </p:handoutMasterIdLst>
  <p:sldIdLst>
    <p:sldId id="604" r:id="rId2"/>
    <p:sldId id="832" r:id="rId3"/>
    <p:sldId id="801" r:id="rId4"/>
    <p:sldId id="695" r:id="rId5"/>
    <p:sldId id="696" r:id="rId6"/>
    <p:sldId id="697" r:id="rId7"/>
    <p:sldId id="556" r:id="rId8"/>
    <p:sldId id="853" r:id="rId9"/>
    <p:sldId id="559" r:id="rId10"/>
    <p:sldId id="565" r:id="rId11"/>
    <p:sldId id="614" r:id="rId12"/>
    <p:sldId id="682" r:id="rId13"/>
    <p:sldId id="667" r:id="rId14"/>
    <p:sldId id="786" r:id="rId15"/>
    <p:sldId id="620" r:id="rId16"/>
    <p:sldId id="787" r:id="rId17"/>
    <p:sldId id="657" r:id="rId18"/>
    <p:sldId id="788" r:id="rId19"/>
    <p:sldId id="656" r:id="rId20"/>
    <p:sldId id="819" r:id="rId21"/>
    <p:sldId id="658" r:id="rId22"/>
    <p:sldId id="660" r:id="rId23"/>
    <p:sldId id="825" r:id="rId24"/>
    <p:sldId id="781" r:id="rId25"/>
    <p:sldId id="273" r:id="rId26"/>
    <p:sldId id="680" r:id="rId27"/>
    <p:sldId id="266" r:id="rId28"/>
    <p:sldId id="814" r:id="rId29"/>
    <p:sldId id="813" r:id="rId30"/>
    <p:sldId id="812" r:id="rId31"/>
    <p:sldId id="826" r:id="rId32"/>
    <p:sldId id="815" r:id="rId33"/>
    <p:sldId id="822" r:id="rId34"/>
    <p:sldId id="816" r:id="rId35"/>
    <p:sldId id="817" r:id="rId36"/>
    <p:sldId id="827" r:id="rId37"/>
    <p:sldId id="811" r:id="rId38"/>
    <p:sldId id="855" r:id="rId39"/>
    <p:sldId id="854" r:id="rId40"/>
    <p:sldId id="828" r:id="rId41"/>
    <p:sldId id="611" r:id="rId42"/>
    <p:sldId id="627" r:id="rId43"/>
    <p:sldId id="785" r:id="rId44"/>
    <p:sldId id="626" r:id="rId45"/>
    <p:sldId id="797" r:id="rId46"/>
    <p:sldId id="798" r:id="rId47"/>
    <p:sldId id="796" r:id="rId48"/>
    <p:sldId id="829" r:id="rId49"/>
    <p:sldId id="577" r:id="rId50"/>
    <p:sldId id="823" r:id="rId51"/>
    <p:sldId id="835" r:id="rId52"/>
    <p:sldId id="845" r:id="rId53"/>
    <p:sldId id="846" r:id="rId54"/>
    <p:sldId id="807" r:id="rId55"/>
    <p:sldId id="576" r:id="rId56"/>
    <p:sldId id="852" r:id="rId57"/>
    <p:sldId id="820" r:id="rId58"/>
    <p:sldId id="799" r:id="rId59"/>
    <p:sldId id="830" r:id="rId60"/>
    <p:sldId id="805" r:id="rId61"/>
    <p:sldId id="793" r:id="rId62"/>
    <p:sldId id="794" r:id="rId63"/>
    <p:sldId id="818" r:id="rId64"/>
    <p:sldId id="756" r:id="rId65"/>
    <p:sldId id="757" r:id="rId66"/>
    <p:sldId id="758" r:id="rId67"/>
    <p:sldId id="759" r:id="rId68"/>
    <p:sldId id="736" r:id="rId69"/>
    <p:sldId id="603" r:id="rId70"/>
    <p:sldId id="831" r:id="rId71"/>
    <p:sldId id="808" r:id="rId72"/>
    <p:sldId id="589" r:id="rId73"/>
  </p:sldIdLst>
  <p:sldSz cx="9144000" cy="6858000" type="screen4x3"/>
  <p:notesSz cx="6735763" cy="9866313"/>
  <p:embeddedFontLst>
    <p:embeddedFont>
      <p:font typeface="나눔스퀘어라운드 Regular" panose="020B0600000101010101" charset="-127"/>
      <p:regular r:id="rId76"/>
    </p:embeddedFont>
    <p:embeddedFont>
      <p:font typeface="Abadi" panose="020B0604020104020204" pitchFamily="34" charset="0"/>
      <p:regular r:id="rId77"/>
      <p:bold r:id="rId78"/>
      <p:italic r:id="rId79"/>
      <p:boldItalic r:id="rId80"/>
    </p:embeddedFont>
    <p:embeddedFont>
      <p:font typeface="나눔고딕" panose="020D0604000000000000" pitchFamily="50" charset="-127"/>
      <p:regular r:id="rId81"/>
      <p:bold r:id="rId82"/>
    </p:embeddedFont>
    <p:embeddedFont>
      <p:font typeface="나눔고딕 ExtraBold" panose="020D0904000000000000" pitchFamily="50" charset="-127"/>
      <p:bold r:id="rId83"/>
    </p:embeddedFont>
    <p:embeddedFont>
      <p:font typeface="나눔고딕OTF ExtraBold" panose="020D0904000000000000" pitchFamily="34" charset="-127"/>
      <p:bold r:id="rId84"/>
    </p:embeddedFont>
    <p:embeddedFont>
      <p:font typeface="맑은 고딕" panose="020B0503020000020004" pitchFamily="50" charset="-127"/>
      <p:regular r:id="rId85"/>
      <p:bold r:id="rId8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3">
          <p15:clr>
            <a:srgbClr val="A4A3A4"/>
          </p15:clr>
        </p15:guide>
        <p15:guide id="2" orient="horz" pos="1163">
          <p15:clr>
            <a:srgbClr val="A4A3A4"/>
          </p15:clr>
        </p15:guide>
        <p15:guide id="3" orient="horz" pos="276">
          <p15:clr>
            <a:srgbClr val="A4A3A4"/>
          </p15:clr>
        </p15:guide>
        <p15:guide id="4" orient="horz" pos="846">
          <p15:clr>
            <a:srgbClr val="A4A3A4"/>
          </p15:clr>
        </p15:guide>
        <p15:guide id="5" orient="horz" pos="1348">
          <p15:clr>
            <a:srgbClr val="A4A3A4"/>
          </p15:clr>
        </p15:guide>
        <p15:guide id="6" orient="horz" pos="556">
          <p15:clr>
            <a:srgbClr val="A4A3A4"/>
          </p15:clr>
        </p15:guide>
        <p15:guide id="7" orient="horz" pos="3865">
          <p15:clr>
            <a:srgbClr val="A4A3A4"/>
          </p15:clr>
        </p15:guide>
        <p15:guide id="8" orient="horz" pos="1661">
          <p15:clr>
            <a:srgbClr val="A4A3A4"/>
          </p15:clr>
        </p15:guide>
        <p15:guide id="9" pos="2893">
          <p15:clr>
            <a:srgbClr val="A4A3A4"/>
          </p15:clr>
        </p15:guide>
        <p15:guide id="10" pos="5528">
          <p15:clr>
            <a:srgbClr val="A4A3A4"/>
          </p15:clr>
        </p15:guide>
        <p15:guide id="11" pos="227">
          <p15:clr>
            <a:srgbClr val="A4A3A4"/>
          </p15:clr>
        </p15:guide>
        <p15:guide id="12" pos="1561">
          <p15:clr>
            <a:srgbClr val="A4A3A4"/>
          </p15:clr>
        </p15:guide>
        <p15:guide id="13" pos="4226">
          <p15:clr>
            <a:srgbClr val="A4A3A4"/>
          </p15:clr>
        </p15:guide>
        <p15:guide id="14" pos="897">
          <p15:clr>
            <a:srgbClr val="A4A3A4"/>
          </p15:clr>
        </p15:guide>
        <p15:guide id="15" pos="4910">
          <p15:clr>
            <a:srgbClr val="A4A3A4"/>
          </p15:clr>
        </p15:guide>
        <p15:guide id="16" pos="12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TxStyle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TxStyle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6420"/>
  </p:normalViewPr>
  <p:slideViewPr>
    <p:cSldViewPr snapToGrid="0">
      <p:cViewPr varScale="1">
        <p:scale>
          <a:sx n="70" d="100"/>
          <a:sy n="70" d="100"/>
        </p:scale>
        <p:origin x="1152" y="64"/>
      </p:cViewPr>
      <p:guideLst>
        <p:guide orient="horz" pos="2163"/>
        <p:guide orient="horz" pos="1163"/>
        <p:guide orient="horz" pos="276"/>
        <p:guide orient="horz" pos="846"/>
        <p:guide orient="horz" pos="1348"/>
        <p:guide orient="horz" pos="556"/>
        <p:guide orient="horz" pos="3865"/>
        <p:guide orient="horz" pos="1661"/>
        <p:guide pos="2893"/>
        <p:guide pos="5528"/>
        <p:guide pos="227"/>
        <p:guide pos="1561"/>
        <p:guide pos="4226"/>
        <p:guide pos="897"/>
        <p:guide pos="4910"/>
        <p:guide pos="1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52152"/>
    </p:cViewPr>
  </p:sorterViewPr>
  <p:notesViewPr>
    <p:cSldViewPr snapToGrid="0" showGuides="1">
      <p:cViewPr varScale="1">
        <p:scale>
          <a:sx n="52" d="100"/>
          <a:sy n="52" d="100"/>
        </p:scale>
        <p:origin x="-2628" y="-90"/>
      </p:cViewPr>
      <p:guideLst>
        <p:guide orient="horz" pos="3108"/>
        <p:guide pos="212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9.fntdata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83" Type="http://schemas.openxmlformats.org/officeDocument/2006/relationships/font" Target="fonts/font8.fntdata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font" Target="fonts/font7.fntdata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성수 홍" userId="c4227ab10675fdbe" providerId="LiveId" clId="{0BA66659-6153-4A1D-A63A-3B13EAFF8FEE}"/>
    <pc:docChg chg="custSel modSld">
      <pc:chgData name="성수 홍" userId="c4227ab10675fdbe" providerId="LiveId" clId="{0BA66659-6153-4A1D-A63A-3B13EAFF8FEE}" dt="2026-08-05T05:04:23.459" v="584" actId="20577"/>
      <pc:docMkLst>
        <pc:docMk/>
      </pc:docMkLst>
      <pc:sldChg chg="modSp mod">
        <pc:chgData name="성수 홍" userId="c4227ab10675fdbe" providerId="LiveId" clId="{0BA66659-6153-4A1D-A63A-3B13EAFF8FEE}" dt="2026-08-05T05:04:23.459" v="584" actId="20577"/>
        <pc:sldMkLst>
          <pc:docMk/>
          <pc:sldMk cId="1927985629" sldId="604"/>
        </pc:sldMkLst>
        <pc:spChg chg="mod">
          <ac:chgData name="성수 홍" userId="c4227ab10675fdbe" providerId="LiveId" clId="{0BA66659-6153-4A1D-A63A-3B13EAFF8FEE}" dt="2026-08-05T05:04:23.459" v="584" actId="20577"/>
          <ac:spMkLst>
            <pc:docMk/>
            <pc:sldMk cId="1927985629" sldId="604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18831" cy="493316"/>
          </a:xfrm>
          <a:prstGeom prst="rect">
            <a:avLst/>
          </a:prstGeom>
        </p:spPr>
        <p:txBody>
          <a:bodyPr vert="horz" lIns="90747" tIns="45375" rIns="90747" bIns="45375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6" y="3"/>
            <a:ext cx="2918831" cy="493316"/>
          </a:xfrm>
          <a:prstGeom prst="rect">
            <a:avLst/>
          </a:prstGeom>
        </p:spPr>
        <p:txBody>
          <a:bodyPr vert="horz" lIns="90747" tIns="45375" rIns="90747" bIns="45375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207F23D9-DF40-4811-9C78-A2E2A32398DD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371287"/>
            <a:ext cx="2918831" cy="493316"/>
          </a:xfrm>
          <a:prstGeom prst="rect">
            <a:avLst/>
          </a:prstGeom>
        </p:spPr>
        <p:txBody>
          <a:bodyPr vert="horz" lIns="90747" tIns="45375" rIns="90747" bIns="45375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6" y="9371287"/>
            <a:ext cx="2918831" cy="493316"/>
          </a:xfrm>
          <a:prstGeom prst="rect">
            <a:avLst/>
          </a:prstGeom>
        </p:spPr>
        <p:txBody>
          <a:bodyPr vert="horz" lIns="90747" tIns="45375" rIns="90747" bIns="45375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DD6E7B0-61C4-474B-96F1-99E4547EAD7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767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18831" cy="493316"/>
          </a:xfrm>
          <a:prstGeom prst="rect">
            <a:avLst/>
          </a:prstGeom>
        </p:spPr>
        <p:txBody>
          <a:bodyPr vert="horz" lIns="90747" tIns="45375" rIns="90747" bIns="45375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6" y="3"/>
            <a:ext cx="2918831" cy="493316"/>
          </a:xfrm>
          <a:prstGeom prst="rect">
            <a:avLst/>
          </a:prstGeom>
        </p:spPr>
        <p:txBody>
          <a:bodyPr vert="horz" lIns="90747" tIns="45375" rIns="90747" bIns="45375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F3AF6795-A612-454E-AF7A-9192B1BEBB13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1700" y="741363"/>
            <a:ext cx="4932363" cy="3700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7" tIns="45375" rIns="90747" bIns="45375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0"/>
          </a:xfrm>
          <a:prstGeom prst="rect">
            <a:avLst/>
          </a:prstGeom>
        </p:spPr>
        <p:txBody>
          <a:bodyPr vert="horz" lIns="90747" tIns="45375" rIns="90747" bIns="45375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1" cy="493316"/>
          </a:xfrm>
          <a:prstGeom prst="rect">
            <a:avLst/>
          </a:prstGeom>
        </p:spPr>
        <p:txBody>
          <a:bodyPr vert="horz" lIns="90747" tIns="45375" rIns="90747" bIns="45375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6" y="9371287"/>
            <a:ext cx="2918831" cy="493316"/>
          </a:xfrm>
          <a:prstGeom prst="rect">
            <a:avLst/>
          </a:prstGeom>
        </p:spPr>
        <p:txBody>
          <a:bodyPr vert="horz" lIns="90747" tIns="45375" rIns="90747" bIns="45375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23654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048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8B39C-0BAA-A317-2592-58BC48092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C8471A4-A1EC-B59E-DF9D-0377BE2D0A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DB35B23-AA04-1A95-4067-8C222692D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FAB0A71-EE08-5EF2-2B76-F2A67BEEC1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3343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C83E0-0288-C802-41DC-BB5DE422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5A4974C-929D-CA42-2B98-C5D1ADFA94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BDFFEBE-3FB1-95DB-106E-0B8C431C1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D78007-9602-9892-869F-1E7E45EE89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032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311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6699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6071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517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3DC64-D509-E052-EB9D-05EFAC295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2DF160D-6465-5375-B8A9-D2A69F44C1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ABCBE3F-9DEA-3342-F8FC-93BAD5852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82CE432-26DE-E683-99FB-07DF1B1349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828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3520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9183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461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082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679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2724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134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2505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1140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4948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5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105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0958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6769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4EDE7-F110-52D6-2D06-231D3E8B0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B7F1085-1393-9962-86C9-AF62E230A8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0DC38C8-ECD0-3B45-85DE-D5F116750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A90239-75C2-1D75-F5AA-09D5650BE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0004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B510A-0C67-BDC4-5EF0-9FA9EAE77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BCAF845-4F2E-86C0-5BF6-FC4B781F1B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FA0181D-AF32-A494-2154-248BB1859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8BC38E-5EF1-3CDA-BDFD-B3F9D5EE5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27469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197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9703C-2BD0-912D-CFF4-053983E79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62415A1-000D-EC83-67B6-8DB6DDDAD5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B284EFB-2621-2129-7187-EA8633582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0AC5E00-7D08-12FC-9A4E-913C3D8079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0153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BA9CD-BCB0-CEDA-FAD3-B0B22EA5F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4B81D3C-4950-A0B5-DC72-38F3C22C376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9202774-D9BE-469D-AD28-E9C165518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51759F4-DBAB-571A-11C4-C60880467D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7743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CAE89-43A4-DA15-288C-E8D1AF465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B55928F-0480-0684-69F8-26F05B50C5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E999B35-D276-B8F4-2070-FB65DF653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C8A4DA-CC9A-FBA0-703C-9C18F90ED6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531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6086A-7C65-E787-FBEB-9A9406E5C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4450967-1893-7A02-7E03-F63DE86A9C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51CE246-EA65-CD0C-BFB5-8EE667326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25E514-1FB4-87B6-8492-3B496EA49F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424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AC4AF-C958-B333-5659-9D25637E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DC748BE-23D6-C188-D51B-86B0942CBF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C5D0A37-B614-8B48-6560-DEE8F4C0A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1BF4BB-2B96-24E4-844F-1980A066EA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4902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AC4AF-C958-B333-5659-9D25637E2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DC748BE-23D6-C188-D51B-86B0942CBF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C5D0A37-B614-8B48-6560-DEE8F4C0A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1BF4BB-2B96-24E4-844F-1980A066EA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7102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7686D-89DE-70A2-294A-06DB5EE34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3230F18-A256-DEE5-E01D-6F67AED6CE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1E6C1E3-EBE8-8CC6-3956-8F592DBF4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922151-8834-FB8C-352F-803952BBD3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76372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A10C7-3C3E-E461-5CAF-FF1DC02D1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140457F-071A-F80E-A9AF-959C093B50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0B7674F-5A32-020B-8547-F757B2B8A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6792B4-46B6-9728-5C31-21547F27A9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83185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6037-7A98-3463-5091-E4F0DA01D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233A5BC-D2A5-30EF-8D49-5C2779E47A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DCCF348-3C14-E01E-ADBE-A481D7721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053BBFE-E75E-7DA3-7612-0886C15854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32869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76A30-46D7-D8FE-56F9-9C9202051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311CCE0-917F-AAEF-3189-057BFEAFFD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17BE11A-8E26-2DF0-A764-92FDD1FAC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B3953D-4C35-E806-5A6F-0711787C3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8688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4F8C8-F64C-6D85-9C89-302836197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E2C5BA1-E39A-2CB7-7757-D2F2C6FA96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D01D681-1BDC-AF89-4412-52BC13E99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ACAB16-7026-D22F-F87F-5AB9F08DB4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73814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9312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C8B6C-16E0-4D47-76A3-F49E1CF65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8CD7559-CF8A-27A9-B308-63465C8C56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1B2B657-E438-124E-AA03-F986CCBF2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A938A8A-32FD-9D96-5B9A-2742C2F4C5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9655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2942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28091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90CE2-4634-5A70-8F1D-189236448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8EC7F48-262B-901E-DA28-E6EDAA2F80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4B88248-1ED7-24A4-4522-638216B53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1B06AF5-ADC3-961B-15D8-270C7615EF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36540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90435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A847E-984C-922E-FFD3-CF156873A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E2F782D-5284-22AF-0840-ACE40FC5ED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BE6EF92-BE02-65B4-F2EA-E0396F059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7A26EB-B006-9C69-5AA2-5D9C1DB76C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0523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A17AC-676D-1F15-0B56-22C6C6B4A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78D926-B88C-C544-D806-756B60CEF1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2A47BE8-9879-92E1-16BD-B9DA3F689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EA7057-248A-E2CB-8123-E9793C33D2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05415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987B8-E1DA-34E3-B6E9-46DCD812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BB0E5F-844F-D042-2C8D-892F09A353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07751B7-6561-002B-A9D5-8684897985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9CACDE9-57FF-710B-29D2-43BA4011CA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99597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5E35-9E69-D184-F3E9-A139E747D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49403A8-273E-9BAF-881C-679E04ECE3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877BFB6-8C71-7EA5-39C8-911B69E83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162D87-686E-4DD0-17CC-831A6C41A8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94236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50199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987B8-E1DA-34E3-B6E9-46DCD812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BB0E5F-844F-D042-2C8D-892F09A353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07751B7-6561-002B-A9D5-8684897985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9CACDE9-57FF-710B-29D2-43BA4011CA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364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4B57B-E61D-0D49-A9B8-C88D11A0C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A638DBA-1F5C-1319-6E64-21CF228E1F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04ECB6F-E133-472C-ACAD-8162E6A65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CE9045-FD95-174B-503A-15A7F24C68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9886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44898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52230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32586-6A44-6559-6A2B-338D36843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3557905-39E4-6C7C-4C39-F291BC6336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3DD8CD8-C40E-559B-19F7-779D9B545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E3C2D0-98C8-729C-88C0-7DF168E897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9315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0139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DA9D1-76D0-DB6B-9635-9F2BD49D6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FDCD275-332D-2829-B86C-29C00F631A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038A487-B214-D72B-D140-30D134B665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13EE278-9917-78AF-0F89-D41ACF0B36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98032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A820D-644A-3E8C-C0A2-63B169189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7A79050-9EAA-2F40-C3FD-39FAFB9087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5185293-28B6-0687-702A-7F9679D6D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C163D7-0AD5-3E7D-ED5F-FCD6140D07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05650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88BC6-EACF-36C5-2C16-ED62E1598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1E35677-6A01-5657-4A26-EFB1B84F87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11043EF-EC3E-6E07-194A-002B9B553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4E4E58-682B-A5BA-AB35-D3E5F509D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98166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C1FF3-3265-0C0C-7D24-91BF2A554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5E2E410-66D9-36D9-8A26-1225CEF13F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79626FA-A8F6-7294-C5D3-2085ED481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ABEECCE-DBAF-F3C8-C51B-B0642FB186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59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10848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2703C-BBCA-8870-F195-ED03B7C13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FAB6704-B79C-C242-DA74-CEE439D153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C893CCF-9BFC-31E6-2811-C26ADD8E0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7221ED-AA7D-9013-7223-C5CA37A1C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36699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410195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66702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63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22729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5209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493152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54788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79720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61765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ko-KR" altLang="en-US"/>
              <a:pPr lvl="0">
                <a:defRPr lang="ko-KR" altLang="en-US"/>
              </a:pPr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510653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72053-0F0F-1626-27C2-A329505A4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45A9A3D-B5F7-B171-734B-0539EDFD50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05820FC-FC71-7D6D-F47F-DF904BDD19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455998-F8B9-7F8C-2116-09DF06C6AA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70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724775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3AC3D-311A-C908-7ADF-B8F372D9E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3A60F66-F65D-97C4-6993-DBB34C3129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2A905E1-54DE-210C-C26E-8036C7949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9A6A0C-FE11-7CFE-77AE-95D17BA817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71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06315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A0A51D67-0C14-4576-BCC5-A508196B7BB5}" type="slidenum">
              <a:rPr lang="en-US" altLang="en-US"/>
              <a:pPr lvl="0">
                <a:defRPr lang="ko-KR" altLang="en-US"/>
              </a:pPr>
              <a:t>72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7208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hangeul.naver.com/font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font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표지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부제목 2"/>
          <p:cNvSpPr txBox="1"/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spc="-21">
                <a:solidFill>
                  <a:schemeClr val="bg1">
                    <a:lumMod val="50000"/>
                  </a:schemeClr>
                </a:solidFill>
                <a:latin typeface="나눔고딕"/>
                <a:ea typeface="나눔고딕"/>
                <a:cs typeface="+mj-cs"/>
              </a:rPr>
              <a:t>이 문서는 나눔글꼴로 작성되었습니다</a:t>
            </a:r>
            <a:r>
              <a:rPr lang="en-US" altLang="ko-KR" sz="800" spc="-21">
                <a:solidFill>
                  <a:schemeClr val="bg1">
                    <a:lumMod val="50000"/>
                  </a:schemeClr>
                </a:solidFill>
                <a:latin typeface="나눔고딕"/>
                <a:ea typeface="나눔고딕"/>
                <a:cs typeface="+mj-cs"/>
              </a:rPr>
              <a:t>. </a:t>
            </a:r>
            <a:r>
              <a:rPr lang="ko-KR" altLang="en-US" sz="800" u="sng" spc="-21">
                <a:solidFill>
                  <a:srgbClr val="4495D2"/>
                </a:solidFill>
                <a:latin typeface="나눔고딕"/>
                <a:ea typeface="나눔고딕"/>
                <a:cs typeface="+mj-cs"/>
                <a:hlinkClick r:id="rId2"/>
              </a:rPr>
              <a:t>설치하기</a:t>
            </a:r>
            <a:endParaRPr lang="ko-KR" altLang="en-US" sz="800" u="sng" spc="-21">
              <a:solidFill>
                <a:srgbClr val="4495D2"/>
              </a:solidFill>
              <a:latin typeface="나눔고딕"/>
              <a:ea typeface="나눔고딕"/>
              <a:cs typeface="+mj-cs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cosmetic2.png"/>
          <p:cNvPicPr>
            <a:picLocks noChangeAspect="1"/>
          </p:cNvPicPr>
          <p:nvPr userDrawn="1"/>
        </p:nvPicPr>
        <p:blipFill rotWithShape="1">
          <a:blip r:embed="rId3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지" preserve="1" userDrawn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761FD00-3F21-42CF-9EF5-8F6D81CE3AFD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7D217C8-C1B9-4E84-BCEB-D9195FCD889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 descr="cosmetic2.png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표지_텍스트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 userDrawn="1"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 userDrawn="1"/>
        </p:nvCxnSpPr>
        <p:spPr>
          <a:xfrm>
            <a:off x="364803" y="3989119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 userDrawn="1"/>
        </p:nvCxnSpPr>
        <p:spPr>
          <a:xfrm>
            <a:off x="364803" y="4299115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364803" y="4611730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 userDrawn="1"/>
        </p:nvCxnSpPr>
        <p:spPr>
          <a:xfrm>
            <a:off x="364803" y="4923517"/>
            <a:ext cx="1592585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 descr="cosmetic2.png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7672671" y="6410326"/>
            <a:ext cx="1171292" cy="176212"/>
          </a:xfrm>
          <a:prstGeom prst="rect">
            <a:avLst/>
          </a:prstGeom>
        </p:spPr>
      </p:pic>
      <p:sp>
        <p:nvSpPr>
          <p:cNvPr id="18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312059" y="246743"/>
            <a:ext cx="8338457" cy="1851478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5400" b="1" spc="-250" baseline="0">
                <a:solidFill>
                  <a:schemeClr val="accent4">
                    <a:lumMod val="50000"/>
                  </a:schemeClr>
                </a:solidFill>
                <a:latin typeface="나눔고딕"/>
                <a:ea typeface="나눔고딕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제목을 입력하세요</a:t>
            </a:r>
          </a:p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21" name="제목 1"/>
          <p:cNvSpPr>
            <a:spLocks noGrp="1"/>
          </p:cNvSpPr>
          <p:nvPr>
            <p:ph type="title"/>
          </p:nvPr>
        </p:nvSpPr>
        <p:spPr>
          <a:xfrm>
            <a:off x="268519" y="4005064"/>
            <a:ext cx="8418281" cy="304826"/>
          </a:xfrm>
        </p:spPr>
        <p:txBody>
          <a:bodyPr anchor="t">
            <a:normAutofit/>
          </a:bodyPr>
          <a:lstStyle>
            <a:lvl1pPr algn="l">
              <a:buFont typeface="Wingdings"/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4" name="부제목 2"/>
          <p:cNvSpPr txBox="1"/>
          <p:nvPr userDrawn="1"/>
        </p:nvSpPr>
        <p:spPr>
          <a:xfrm>
            <a:off x="264463" y="6387291"/>
            <a:ext cx="3204878" cy="45645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 lang="ko-KR" altLang="en-US"/>
            </a:pPr>
            <a:r>
              <a:rPr lang="ko-KR" altLang="en-US" sz="800" spc="-21">
                <a:solidFill>
                  <a:schemeClr val="bg1">
                    <a:lumMod val="50000"/>
                  </a:schemeClr>
                </a:solidFill>
                <a:latin typeface="나눔고딕"/>
                <a:ea typeface="나눔고딕"/>
                <a:cs typeface="+mj-cs"/>
              </a:rPr>
              <a:t>이 문서는 나눔글꼴로 작성되었습니다</a:t>
            </a:r>
            <a:r>
              <a:rPr lang="en-US" altLang="ko-KR" sz="800" spc="-21">
                <a:solidFill>
                  <a:schemeClr val="bg1">
                    <a:lumMod val="50000"/>
                  </a:schemeClr>
                </a:solidFill>
                <a:latin typeface="나눔고딕"/>
                <a:ea typeface="나눔고딕"/>
                <a:cs typeface="+mj-cs"/>
              </a:rPr>
              <a:t>. </a:t>
            </a:r>
            <a:r>
              <a:rPr lang="ko-KR" altLang="en-US" sz="800" u="sng" spc="-21">
                <a:solidFill>
                  <a:srgbClr val="4495D2"/>
                </a:solidFill>
                <a:latin typeface="나눔고딕"/>
                <a:ea typeface="나눔고딕"/>
                <a:cs typeface="+mj-cs"/>
                <a:hlinkClick r:id="rId3"/>
              </a:rPr>
              <a:t>설치하기</a:t>
            </a:r>
            <a:endParaRPr lang="ko-KR" altLang="en-US" sz="800" u="sng" spc="-21">
              <a:solidFill>
                <a:srgbClr val="4495D2"/>
              </a:solidFill>
              <a:latin typeface="나눔고딕"/>
              <a:ea typeface="나눔고딕"/>
              <a:cs typeface="+mj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지_텍스트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761FD00-3F21-42CF-9EF5-8F6D81CE3AFD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7D217C8-C1B9-4E84-BCEB-D9195FCD889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 descr="cosmetic2.png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7910512" y="6434137"/>
            <a:ext cx="900000" cy="135398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368300" y="571500"/>
            <a:ext cx="8394700" cy="8461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accent4">
                    <a:lumMod val="50000"/>
                  </a:schemeClr>
                </a:solidFill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14" name="내용 개체 틀 2"/>
          <p:cNvSpPr>
            <a:spLocks noGrp="1"/>
          </p:cNvSpPr>
          <p:nvPr>
            <p:ph idx="1" hasCustomPrompt="1"/>
          </p:nvPr>
        </p:nvSpPr>
        <p:spPr>
          <a:xfrm>
            <a:off x="368300" y="1574801"/>
            <a:ext cx="1905000" cy="317499"/>
          </a:xfrm>
        </p:spPr>
        <p:txBody>
          <a:bodyPr>
            <a:normAutofit/>
          </a:bodyPr>
          <a:lstStyle>
            <a:lvl1pPr>
              <a:buNone/>
              <a:defRPr sz="1200" b="1">
                <a:solidFill>
                  <a:srgbClr val="3D3C3E"/>
                </a:solidFill>
              </a:defRPr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>
              <a:defRPr lang="ko-KR" altLang="en-US"/>
            </a:pPr>
            <a:r>
              <a:rPr lang="ko-KR" altLang="en-US"/>
              <a:t>내용제목</a:t>
            </a:r>
          </a:p>
        </p:txBody>
      </p:sp>
      <p:sp>
        <p:nvSpPr>
          <p:cNvPr id="15" name="내용 개체 틀 2"/>
          <p:cNvSpPr>
            <a:spLocks noGrp="1"/>
          </p:cNvSpPr>
          <p:nvPr>
            <p:ph idx="13" hasCustomPrompt="1"/>
          </p:nvPr>
        </p:nvSpPr>
        <p:spPr>
          <a:xfrm>
            <a:off x="2336800" y="1574801"/>
            <a:ext cx="6426200" cy="330199"/>
          </a:xfrm>
        </p:spPr>
        <p:txBody>
          <a:bodyPr>
            <a:normAutofit/>
          </a:bodyPr>
          <a:lstStyle>
            <a:lvl1pPr>
              <a:buNone/>
              <a:defRPr sz="1200" b="1" baseline="0">
                <a:solidFill>
                  <a:srgbClr val="3D3C3E"/>
                </a:solidFill>
                <a:latin typeface="나눔고딕"/>
                <a:ea typeface="나눔고딕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>
              <a:defRPr lang="ko-KR" altLang="en-US"/>
            </a:pPr>
            <a:r>
              <a:rPr lang="ko-KR" altLang="en-US"/>
              <a:t>내용을 입력하십시오</a:t>
            </a:r>
            <a:r>
              <a:rPr lang="en-US" altLang="ko-KR"/>
              <a:t>.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화면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761FD00-3F21-42CF-9EF5-8F6D81CE3AFD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97D217C8-C1B9-4E84-BCEB-D9195FCD889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8761FD00-3F21-42CF-9EF5-8F6D81CE3AFD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97D217C8-C1B9-4E84-BCEB-D9195FCD889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  <a:lvl2pPr>
              <a:defRPr>
                <a:latin typeface="나눔고딕"/>
                <a:ea typeface="나눔고딕"/>
              </a:defRPr>
            </a:lvl2pPr>
            <a:lvl3pPr>
              <a:defRPr>
                <a:latin typeface="나눔고딕"/>
                <a:ea typeface="나눔고딕"/>
              </a:defRPr>
            </a:lvl3pPr>
            <a:lvl4pPr>
              <a:defRPr>
                <a:latin typeface="나눔고딕"/>
                <a:ea typeface="나눔고딕"/>
              </a:defRPr>
            </a:lvl4pPr>
            <a:lvl5pPr>
              <a:defRPr>
                <a:latin typeface="나눔고딕"/>
                <a:ea typeface="나눔고딕"/>
              </a:defRPr>
            </a:lvl5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8761FD00-3F21-42CF-9EF5-8F6D81CE3AFD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97D217C8-C1B9-4E84-BCEB-D9195FCD889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8761FD00-3F21-42CF-9EF5-8F6D81CE3AFD}" type="datetimeFigureOut">
              <a:rPr lang="ko-KR" altLang="en-US"/>
              <a:pPr lvl="0">
                <a:defRPr lang="ko-KR" altLang="en-US"/>
              </a:pPr>
              <a:t>2026-08-05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</a:defRPr>
            </a:lvl1pPr>
          </a:lstStyle>
          <a:p>
            <a:pPr lvl="0">
              <a:defRPr lang="ko-KR" altLang="en-US"/>
            </a:pPr>
            <a:fld id="{97D217C8-C1B9-4E84-BCEB-D9195FCD889E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고딕"/>
          <a:ea typeface="나눔고딕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나눔고딕"/>
          <a:ea typeface="나눔고딕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나눔고딕"/>
          <a:ea typeface="나눔고딕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나눔고딕"/>
          <a:ea typeface="나눔고딕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나눔고딕"/>
          <a:ea typeface="나눔고딕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나눔고딕"/>
          <a:ea typeface="나눔고딕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l.org/assets/pdf/education-outreach/Pyramid-of-Hate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31053" y="253649"/>
            <a:ext cx="8539749" cy="5459087"/>
          </a:xfrm>
        </p:spPr>
        <p:txBody>
          <a:bodyPr anchor="t">
            <a:noAutofit/>
          </a:bodyPr>
          <a:lstStyle/>
          <a:p>
            <a:pPr algn="l">
              <a:spcBef>
                <a:spcPts val="11100"/>
              </a:spcBef>
              <a:spcAft>
                <a:spcPts val="1100"/>
              </a:spcAft>
            </a:pPr>
            <a:br>
              <a:rPr lang="en-US" altLang="ko-KR" sz="2000" dirty="0"/>
            </a:br>
            <a:br>
              <a:rPr lang="ko-KR" altLang="en-US" sz="3600"/>
            </a:br>
            <a:r>
              <a:rPr lang="ko-KR" altLang="en-US" sz="3200" b="1"/>
              <a:t>혐오와 차별</a:t>
            </a:r>
            <a:br>
              <a:rPr lang="en-US" altLang="ko-KR" sz="3200" b="1" dirty="0"/>
            </a:br>
            <a:br>
              <a:rPr lang="en-US" altLang="ko-KR" sz="1500" dirty="0"/>
            </a:br>
            <a:br>
              <a:rPr lang="en-US" altLang="ko-KR" sz="1500" b="1" spc="-164" dirty="0">
                <a:solidFill>
                  <a:schemeClr val="accent4">
                    <a:lumMod val="50000"/>
                  </a:schemeClr>
                </a:solidFill>
              </a:rPr>
            </a:br>
            <a:br>
              <a:rPr lang="en-US" altLang="ko-KR" sz="1500" b="1" spc="-164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altLang="ko-KR" sz="1500" b="1" spc="-164" dirty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                                   </a:t>
            </a:r>
            <a:r>
              <a:rPr lang="ko-KR" altLang="en-US" sz="2200" b="1" spc="-49" dirty="0">
                <a:solidFill>
                  <a:schemeClr val="tx1">
                    <a:lumMod val="75000"/>
                    <a:lumOff val="25000"/>
                  </a:schemeClr>
                </a:solidFill>
              </a:rPr>
              <a:t>홍성수 </a:t>
            </a:r>
            <a:r>
              <a:rPr lang="en-US" altLang="ko-KR" sz="2200" b="1" spc="-49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ko-KR" altLang="en-US" sz="2200" b="1" spc="-49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숙명여자대학교 법학부 교수</a:t>
            </a:r>
            <a:r>
              <a:rPr lang="en-US" altLang="ko-KR" sz="2200" b="1" spc="-49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br>
              <a:rPr lang="en-US" altLang="ko-KR" sz="4500" b="1" spc="-164" dirty="0">
                <a:solidFill>
                  <a:schemeClr val="accent4">
                    <a:lumMod val="50000"/>
                  </a:schemeClr>
                </a:solidFill>
              </a:rPr>
            </a:br>
            <a:br>
              <a:rPr lang="en-US" altLang="ko-KR" sz="4500" b="1" spc="-164" dirty="0">
                <a:solidFill>
                  <a:schemeClr val="accent4">
                    <a:lumMod val="50000"/>
                  </a:schemeClr>
                </a:solidFill>
              </a:rPr>
            </a:br>
            <a:br>
              <a:rPr lang="en-US" altLang="ko-KR" sz="4500" b="1" spc="-164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altLang="ko-KR" sz="2500" spc="-164" dirty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ko-KR" altLang="en-US" sz="2500" spc="-164" dirty="0">
                <a:solidFill>
                  <a:schemeClr val="accent4">
                    <a:lumMod val="50000"/>
                  </a:schemeClr>
                </a:solidFill>
              </a:rPr>
              <a:t>일시</a:t>
            </a:r>
            <a:r>
              <a:rPr lang="en-US" altLang="ko-KR" sz="2500" spc="-164" dirty="0">
                <a:solidFill>
                  <a:schemeClr val="accent4">
                    <a:lumMod val="50000"/>
                  </a:schemeClr>
                </a:solidFill>
              </a:rPr>
              <a:t>: 2026</a:t>
            </a:r>
            <a:r>
              <a:rPr lang="ko-KR" altLang="en-US" sz="2500" spc="-164">
                <a:solidFill>
                  <a:schemeClr val="accent4">
                    <a:lumMod val="50000"/>
                  </a:schemeClr>
                </a:solidFill>
              </a:rPr>
              <a:t>년 </a:t>
            </a:r>
            <a:r>
              <a:rPr lang="en-US" altLang="ko-KR" sz="2500" spc="-164">
                <a:solidFill>
                  <a:schemeClr val="accent4">
                    <a:lumMod val="50000"/>
                  </a:schemeClr>
                </a:solidFill>
              </a:rPr>
              <a:t>8</a:t>
            </a:r>
            <a:r>
              <a:rPr lang="ko-KR" altLang="en-US" sz="2500" spc="-164">
                <a:solidFill>
                  <a:schemeClr val="accent4">
                    <a:lumMod val="50000"/>
                  </a:schemeClr>
                </a:solidFill>
              </a:rPr>
              <a:t>월 </a:t>
            </a:r>
            <a:r>
              <a:rPr lang="en-US" altLang="ko-KR" sz="2500" spc="-164">
                <a:solidFill>
                  <a:schemeClr val="accent4">
                    <a:lumMod val="50000"/>
                  </a:schemeClr>
                </a:solidFill>
              </a:rPr>
              <a:t>7</a:t>
            </a:r>
            <a:r>
              <a:rPr lang="ko-KR" altLang="en-US" sz="2500" spc="-164">
                <a:solidFill>
                  <a:schemeClr val="accent4">
                    <a:lumMod val="50000"/>
                  </a:schemeClr>
                </a:solidFill>
              </a:rPr>
              <a:t>일 목요일  오후 </a:t>
            </a:r>
            <a:r>
              <a:rPr lang="en-US" altLang="ko-KR" sz="2500" spc="-164">
                <a:solidFill>
                  <a:schemeClr val="accent4">
                    <a:lumMod val="50000"/>
                  </a:schemeClr>
                </a:solidFill>
              </a:rPr>
              <a:t>6:00</a:t>
            </a:r>
            <a:br>
              <a:rPr lang="en-US" altLang="ko-KR" sz="2500" spc="-164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altLang="ko-KR" sz="2500" spc="-164" dirty="0">
                <a:solidFill>
                  <a:schemeClr val="accent4">
                    <a:lumMod val="50000"/>
                  </a:schemeClr>
                </a:solidFill>
              </a:rPr>
              <a:t>- </a:t>
            </a:r>
            <a:r>
              <a:rPr lang="ko-KR" altLang="en-US" sz="2500" spc="-164" dirty="0">
                <a:solidFill>
                  <a:schemeClr val="accent4">
                    <a:lumMod val="50000"/>
                  </a:schemeClr>
                </a:solidFill>
              </a:rPr>
              <a:t>장소</a:t>
            </a:r>
            <a:r>
              <a:rPr lang="en-US" altLang="ko-KR" sz="2500" spc="-164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ko-KR" altLang="en-US" sz="2500" spc="-164">
                <a:solidFill>
                  <a:schemeClr val="accent4">
                    <a:lumMod val="50000"/>
                  </a:schemeClr>
                </a:solidFill>
              </a:rPr>
              <a:t>온라인</a:t>
            </a:r>
            <a:br>
              <a:rPr lang="en-US" altLang="ko-KR" sz="4500" b="1" spc="-164" dirty="0">
                <a:solidFill>
                  <a:schemeClr val="accent4">
                    <a:lumMod val="50000"/>
                  </a:schemeClr>
                </a:solidFill>
              </a:rPr>
            </a:br>
            <a:endParaRPr lang="ko-KR" altLang="ko-KR" sz="3500" b="1" spc="-164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64803" y="3516163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98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770C0-2982-53A8-42DC-69B8D36AC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C1E64CE7-7F23-7888-B489-C4BCC0051BAC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80561ED0-9D6F-64C4-0D37-BECE027D4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나누고 싶은 이야기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9D758AD4-92D1-A854-6F92-CD4FFB0221EA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>
                <a:ea typeface="나눔고딕" panose="020D0604000000000000" pitchFamily="50" charset="-127"/>
              </a:rPr>
              <a:t>혐오와 차별의 시대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새로운 인권 문제로서의 차별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차별은 왜 나쁜가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차별의 개념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차별의 예외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차별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어떻게 대응할 것인가</a:t>
            </a:r>
            <a:r>
              <a:rPr lang="en-US" altLang="ko-KR" sz="2500">
                <a:ea typeface="나눔고딕" panose="020D0604000000000000" pitchFamily="50" charset="-127"/>
              </a:rPr>
              <a:t>?</a:t>
            </a:r>
          </a:p>
          <a:p>
            <a:r>
              <a:rPr lang="ko-KR" altLang="en-US" sz="2500">
                <a:ea typeface="나눔고딕" panose="020D0604000000000000" pitchFamily="50" charset="-127"/>
              </a:rPr>
              <a:t>차별 없는 사회가 우리의 미래</a:t>
            </a:r>
          </a:p>
        </p:txBody>
      </p:sp>
    </p:spTree>
    <p:extLst>
      <p:ext uri="{BB962C8B-B14F-4D97-AF65-F5344CB8AC3E}">
        <p14:creationId xmlns:p14="http://schemas.microsoft.com/office/powerpoint/2010/main" val="191367747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F8184-D704-35EC-8D85-932325F54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96CA788A-15DD-8911-9000-5C5F64A917C3}"/>
              </a:ext>
            </a:extLst>
          </p:cNvPr>
          <p:cNvSpPr txBox="1"/>
          <p:nvPr/>
        </p:nvSpPr>
        <p:spPr>
          <a:xfrm>
            <a:off x="259795" y="1398483"/>
            <a:ext cx="8470547" cy="40879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혐오와 차별의 시대</a:t>
            </a:r>
            <a:endParaRPr lang="en-US" altLang="ko-KR" sz="33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58987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1738188" y="181562"/>
            <a:ext cx="5667623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한국 기사에서 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‘</a:t>
            </a: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’ </a:t>
            </a: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키워드 트렌드 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(2000-2021)</a:t>
            </a:r>
            <a:endParaRPr lang="ko-KR" altLang="en-US" sz="20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6414828"/>
            <a:ext cx="16990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* BIG KINDS </a:t>
            </a:r>
            <a:r>
              <a:rPr lang="ko-KR" altLang="en-US" sz="1100" dirty="0"/>
              <a:t>검색 자료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9ABBE50-5B3B-49F2-8AC6-0D10A0652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930" y="1121372"/>
            <a:ext cx="6917743" cy="461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5826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1738188" y="181562"/>
            <a:ext cx="5667623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한국 기사에서 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‘</a:t>
            </a: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혐오표현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’ </a:t>
            </a: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키워드 트렌드 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(2000-2021)</a:t>
            </a:r>
            <a:endParaRPr lang="ko-KR" altLang="en-US" sz="20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6414828"/>
            <a:ext cx="16990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* BIG KINDS </a:t>
            </a:r>
            <a:r>
              <a:rPr lang="ko-KR" altLang="en-US" sz="1100" dirty="0"/>
              <a:t>검색 자료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F7D5F4-2CC4-1D15-3275-D64414AC2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77" y="1333075"/>
            <a:ext cx="7607550" cy="5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2012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1436914" y="125361"/>
            <a:ext cx="5667623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한국 기사에서 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‘</a:t>
            </a: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차별금지법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’ </a:t>
            </a:r>
            <a:r>
              <a:rPr lang="ko-KR" altLang="en-US" sz="2000" b="1" spc="-136" dirty="0">
                <a:solidFill>
                  <a:schemeClr val="accent4">
                    <a:lumMod val="50000"/>
                  </a:schemeClr>
                </a:solidFill>
              </a:rPr>
              <a:t>키워드 트렌드 </a:t>
            </a:r>
            <a:r>
              <a:rPr lang="en-US" altLang="ko-KR" sz="2000" b="1" spc="-136" dirty="0">
                <a:solidFill>
                  <a:schemeClr val="accent4">
                    <a:lumMod val="50000"/>
                  </a:schemeClr>
                </a:solidFill>
              </a:rPr>
              <a:t>(2000-2021)</a:t>
            </a:r>
            <a:endParaRPr lang="ko-KR" altLang="en-US" sz="20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6414828"/>
            <a:ext cx="16990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* BIG KINDS </a:t>
            </a:r>
            <a:r>
              <a:rPr lang="ko-KR" altLang="en-US" sz="1100" dirty="0"/>
              <a:t>검색 자료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B7E74E-654D-3D44-6753-E433E8F56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32" y="1116197"/>
            <a:ext cx="7683335" cy="513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9243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9795" y="257432"/>
            <a:ext cx="7335747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endParaRPr lang="ko-KR" altLang="en-US" sz="33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altLang="ko-KR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 descr="텍스트, 표지판, 부스, 배너이(가) 표시된 사진&#10;&#10;자동 생성된 설명">
            <a:extLst>
              <a:ext uri="{FF2B5EF4-FFF2-40B4-BE49-F238E27FC236}">
                <a16:creationId xmlns:a16="http://schemas.microsoft.com/office/drawing/2014/main" id="{9B389F1B-A423-4564-A949-C8AABF47B4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45" y="1395977"/>
            <a:ext cx="7425509" cy="44553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A3C67D-998E-4C73-BC1C-128147D11812}"/>
              </a:ext>
            </a:extLst>
          </p:cNvPr>
          <p:cNvSpPr txBox="1"/>
          <p:nvPr/>
        </p:nvSpPr>
        <p:spPr>
          <a:xfrm>
            <a:off x="3614057" y="6258563"/>
            <a:ext cx="525562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dirty="0"/>
              <a:t>* http://biz.heraldcorp.com/common_prog/newsprint.php?ud=20130808000077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91520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8DDEB-FD2E-A652-3C29-7F1029C44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1">
            <a:extLst>
              <a:ext uri="{FF2B5EF4-FFF2-40B4-BE49-F238E27FC236}">
                <a16:creationId xmlns:a16="http://schemas.microsoft.com/office/drawing/2014/main" id="{DE01DBAF-A86C-66F9-9677-BC7CC052A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95" y="257432"/>
            <a:ext cx="7335747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endParaRPr lang="ko-KR" altLang="en-US" sz="33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6E9CD57D-05B8-3EC1-EF66-4D5D06073BD5}"/>
              </a:ext>
            </a:extLst>
          </p:cNvPr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altLang="ko-KR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E0E94F4-2707-D5BF-8B27-529D28A92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21" y="838358"/>
            <a:ext cx="6591493" cy="482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7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Aft>
                <a:spcPts val="1200"/>
              </a:spcAft>
            </a:pPr>
            <a:endParaRPr lang="en-US" altLang="ko-KR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E7F7B62-DFC4-493D-815A-2BAC7B45E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95" y="103079"/>
            <a:ext cx="2981481" cy="430563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E266E67-4162-46F7-8257-3B7C5C6A9B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739" y="2884714"/>
            <a:ext cx="5475465" cy="359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18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altLang="ko-KR" sz="28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27" y="1664303"/>
            <a:ext cx="3616297" cy="22855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209" y="3228247"/>
            <a:ext cx="5125165" cy="337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82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altLang="ko-KR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" name="그림 4" descr="텍스트, 육상경기, 사람, 투창이(가) 표시된 사진&#10;&#10;자동 생성된 설명">
            <a:extLst>
              <a:ext uri="{FF2B5EF4-FFF2-40B4-BE49-F238E27FC236}">
                <a16:creationId xmlns:a16="http://schemas.microsoft.com/office/drawing/2014/main" id="{5F229803-00D7-4080-96B4-37483232C7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092" y="2885190"/>
            <a:ext cx="5653678" cy="33536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9D661B-4FA8-4B8F-AA44-D0DC7365B3E5}"/>
              </a:ext>
            </a:extLst>
          </p:cNvPr>
          <p:cNvSpPr txBox="1"/>
          <p:nvPr/>
        </p:nvSpPr>
        <p:spPr>
          <a:xfrm>
            <a:off x="5024846" y="6493987"/>
            <a:ext cx="395369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dirty="0"/>
              <a:t>* </a:t>
            </a:r>
            <a:r>
              <a:rPr lang="ko-KR" altLang="en-US" sz="1100" dirty="0"/>
              <a:t>https://newsis.com/view/?id=NISX20180630_0000350824</a:t>
            </a:r>
          </a:p>
        </p:txBody>
      </p:sp>
      <p:pic>
        <p:nvPicPr>
          <p:cNvPr id="10" name="그림 9" descr="도로, 건물, 실외, 사람이(가) 표시된 사진&#10;&#10;자동 생성된 설명">
            <a:extLst>
              <a:ext uri="{FF2B5EF4-FFF2-40B4-BE49-F238E27FC236}">
                <a16:creationId xmlns:a16="http://schemas.microsoft.com/office/drawing/2014/main" id="{C49544DE-A260-4341-BC21-C70D59914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8" y="1375997"/>
            <a:ext cx="3573330" cy="22857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78340B-8477-4B33-A918-32E962FC60DD}"/>
              </a:ext>
            </a:extLst>
          </p:cNvPr>
          <p:cNvSpPr txBox="1"/>
          <p:nvPr/>
        </p:nvSpPr>
        <p:spPr>
          <a:xfrm>
            <a:off x="4140851" y="1500304"/>
            <a:ext cx="500314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 dirty="0"/>
              <a:t>* https://www.huffingtonpost.kr/entry/story_kr_5b28ad01e4b0f0b9e9a47ce2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519023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ko-KR" altLang="en-US" sz="25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 descr="텍스트, 실외, 하늘, 매점이(가) 표시된 사진&#10;&#10;자동 생성된 설명">
            <a:extLst>
              <a:ext uri="{FF2B5EF4-FFF2-40B4-BE49-F238E27FC236}">
                <a16:creationId xmlns:a16="http://schemas.microsoft.com/office/drawing/2014/main" id="{CCD3A4C8-641E-410F-98A8-B648D2A88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303" y="1433318"/>
            <a:ext cx="5715000" cy="42862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571AD2-6E7F-4993-82B4-9A0A923056FD}"/>
              </a:ext>
            </a:extLst>
          </p:cNvPr>
          <p:cNvSpPr txBox="1"/>
          <p:nvPr/>
        </p:nvSpPr>
        <p:spPr>
          <a:xfrm>
            <a:off x="4684476" y="5857792"/>
            <a:ext cx="457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/>
              <a:t>http://www.ohmynews.com/NWS_Web/View/at_pg.aspx?CNTN_CD=A0002728647&amp;CMPT_CD=P0010&amp;utm_source=naver&amp;utm_medium=newsearch&amp;utm_campaign=naver_news</a:t>
            </a:r>
          </a:p>
        </p:txBody>
      </p:sp>
    </p:spTree>
    <p:extLst>
      <p:ext uri="{BB962C8B-B14F-4D97-AF65-F5344CB8AC3E}">
        <p14:creationId xmlns:p14="http://schemas.microsoft.com/office/powerpoint/2010/main" val="550200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혐오의 확산 메커니즘</a:t>
            </a:r>
            <a:endParaRPr lang="ko-KR" altLang="en-US" sz="22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/>
          <p:cNvSpPr txBox="1"/>
          <p:nvPr/>
        </p:nvSpPr>
        <p:spPr>
          <a:xfrm>
            <a:off x="178389" y="1492558"/>
            <a:ext cx="8787223" cy="5019073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100" dirty="0"/>
              <a:t>사회경제적 위기 → 자신의 안위에 대한 두려움과 불안 → 자신의 안전과 이익에 대한 집착 </a:t>
            </a:r>
            <a:r>
              <a:rPr lang="en-US" altLang="ko-KR" sz="2100" dirty="0"/>
              <a:t>(“</a:t>
            </a:r>
            <a:r>
              <a:rPr lang="ko-KR" altLang="en-US" sz="2100" dirty="0"/>
              <a:t>두려움의 군주</a:t>
            </a:r>
            <a:r>
              <a:rPr lang="en-US" altLang="ko-KR" sz="2100" dirty="0"/>
              <a:t>”: </a:t>
            </a:r>
            <a:r>
              <a:rPr lang="ko-KR" altLang="en-US" sz="2100" dirty="0"/>
              <a:t>마서 </a:t>
            </a:r>
            <a:r>
              <a:rPr lang="ko-KR" altLang="en-US" sz="2100" dirty="0" err="1"/>
              <a:t>누스바움</a:t>
            </a:r>
            <a:r>
              <a:rPr lang="en-US" altLang="ko-KR" sz="2100" dirty="0"/>
              <a:t>)</a:t>
            </a:r>
          </a:p>
          <a:p>
            <a:r>
              <a:rPr lang="ko-KR" altLang="en-US" sz="2100" dirty="0"/>
              <a:t>나의 안전</a:t>
            </a:r>
            <a:r>
              <a:rPr lang="en-US" altLang="ko-KR" sz="2100" dirty="0"/>
              <a:t>/</a:t>
            </a:r>
            <a:r>
              <a:rPr lang="ko-KR" altLang="en-US" sz="2100" dirty="0"/>
              <a:t>이익 </a:t>
            </a:r>
            <a:r>
              <a:rPr lang="en-US" altLang="ko-KR" sz="2100" dirty="0"/>
              <a:t>vs. </a:t>
            </a:r>
            <a:r>
              <a:rPr lang="ko-KR" altLang="en-US" sz="2100" dirty="0"/>
              <a:t>타인의 이익 → 충돌</a:t>
            </a:r>
            <a:r>
              <a:rPr lang="en-US" altLang="ko-KR" sz="2100" dirty="0"/>
              <a:t>, </a:t>
            </a:r>
            <a:r>
              <a:rPr lang="ko-KR" altLang="en-US" sz="2100" dirty="0"/>
              <a:t>경쟁</a:t>
            </a:r>
            <a:r>
              <a:rPr lang="en-US" altLang="ko-KR" sz="2100" dirty="0"/>
              <a:t>, </a:t>
            </a:r>
            <a:r>
              <a:rPr lang="ko-KR" altLang="en-US" sz="2100" dirty="0"/>
              <a:t>제로섬 관계로 간주</a:t>
            </a:r>
            <a:endParaRPr lang="en-US" altLang="ko-KR" sz="2100" dirty="0"/>
          </a:p>
          <a:p>
            <a:r>
              <a:rPr lang="ko-KR" altLang="en-US" sz="2100" dirty="0"/>
              <a:t>타인을 공격하고 제거해야 </a:t>
            </a:r>
            <a:r>
              <a:rPr lang="en-US" altLang="ko-KR" sz="2100" dirty="0"/>
              <a:t>‘</a:t>
            </a:r>
            <a:r>
              <a:rPr lang="ko-KR" altLang="en-US" sz="2100" dirty="0"/>
              <a:t>나의 이익</a:t>
            </a:r>
            <a:r>
              <a:rPr lang="en-US" altLang="ko-KR" sz="2100" dirty="0"/>
              <a:t>’</a:t>
            </a:r>
            <a:r>
              <a:rPr lang="ko-KR" altLang="en-US" sz="2100" dirty="0"/>
              <a:t>을 지킬 수 있다고 전제함 → 타인</a:t>
            </a:r>
            <a:r>
              <a:rPr lang="en-US" altLang="ko-KR" sz="2100" dirty="0"/>
              <a:t>(</a:t>
            </a:r>
            <a:r>
              <a:rPr lang="ko-KR" altLang="en-US" sz="2100" dirty="0"/>
              <a:t>타 집단에</a:t>
            </a:r>
            <a:r>
              <a:rPr lang="en-US" altLang="ko-KR" sz="2100" dirty="0"/>
              <a:t>)</a:t>
            </a:r>
            <a:r>
              <a:rPr lang="ko-KR" altLang="en-US" sz="2100" dirty="0"/>
              <a:t>에 대한 책임 전가</a:t>
            </a:r>
            <a:r>
              <a:rPr lang="en-US" altLang="ko-KR" sz="2100" dirty="0"/>
              <a:t>, </a:t>
            </a:r>
            <a:r>
              <a:rPr lang="ko-KR" altLang="en-US" sz="2100" dirty="0"/>
              <a:t>희생양 만들기</a:t>
            </a:r>
            <a:r>
              <a:rPr lang="en-US" altLang="ko-KR" sz="2100" dirty="0"/>
              <a:t>, </a:t>
            </a:r>
            <a:r>
              <a:rPr lang="ko-KR" altLang="en-US" sz="2100" dirty="0" err="1"/>
              <a:t>낙인찍기</a:t>
            </a:r>
            <a:endParaRPr lang="en-US" altLang="ko-KR" sz="2100" dirty="0"/>
          </a:p>
          <a:p>
            <a:r>
              <a:rPr lang="ko-KR" altLang="en-US" sz="2100" dirty="0"/>
              <a:t>백인</a:t>
            </a:r>
            <a:r>
              <a:rPr lang="en-US" altLang="ko-KR" sz="2100" dirty="0"/>
              <a:t>·</a:t>
            </a:r>
            <a:r>
              <a:rPr lang="ko-KR" altLang="en-US" sz="2100" dirty="0"/>
              <a:t>기독교인</a:t>
            </a:r>
            <a:r>
              <a:rPr lang="en-US" altLang="ko-KR" sz="2100" dirty="0"/>
              <a:t>·</a:t>
            </a:r>
            <a:r>
              <a:rPr lang="ko-KR" altLang="en-US" sz="2100" dirty="0"/>
              <a:t>남성 중심 사회에서의 우월적 지위가 위협받는다는 두려움 </a:t>
            </a:r>
            <a:r>
              <a:rPr lang="en-US" altLang="ko-KR" sz="2100" dirty="0"/>
              <a:t>(</a:t>
            </a:r>
            <a:r>
              <a:rPr lang="ko-KR" altLang="en-US" sz="2100" dirty="0"/>
              <a:t>다이아나 </a:t>
            </a:r>
            <a:r>
              <a:rPr lang="ko-KR" altLang="en-US" sz="2100" dirty="0" err="1"/>
              <a:t>무츠</a:t>
            </a:r>
            <a:r>
              <a:rPr lang="en-US" altLang="ko-KR" sz="2100" dirty="0"/>
              <a:t>)</a:t>
            </a:r>
          </a:p>
          <a:p>
            <a:pPr>
              <a:buFontTx/>
              <a:buChar char="-"/>
            </a:pPr>
            <a:r>
              <a:rPr lang="ko-KR" altLang="en-US" sz="1800" dirty="0"/>
              <a:t>위험한 존재</a:t>
            </a:r>
            <a:r>
              <a:rPr lang="en-US" altLang="ko-KR" sz="1800" dirty="0"/>
              <a:t>: </a:t>
            </a:r>
            <a:r>
              <a:rPr lang="ko-KR" altLang="en-US" sz="1800" dirty="0"/>
              <a:t>아프리카계 미국인들은 폭력적이다</a:t>
            </a:r>
            <a:r>
              <a:rPr lang="en-US" altLang="ko-KR" sz="1800" dirty="0"/>
              <a:t>, </a:t>
            </a:r>
            <a:r>
              <a:rPr lang="ko-KR" altLang="en-US" sz="1800" dirty="0"/>
              <a:t>무슬림은 테러리스트다</a:t>
            </a:r>
            <a:r>
              <a:rPr lang="en-US" altLang="ko-KR" sz="1800" dirty="0"/>
              <a:t>, </a:t>
            </a:r>
            <a:r>
              <a:rPr lang="ko-KR" altLang="en-US" sz="1800" dirty="0"/>
              <a:t>난민은 위험하다</a:t>
            </a:r>
            <a:r>
              <a:rPr lang="en-US" altLang="ko-KR" sz="1800" dirty="0"/>
              <a:t>, </a:t>
            </a:r>
            <a:r>
              <a:rPr lang="ko-KR" altLang="en-US" sz="1800" dirty="0"/>
              <a:t>트랜스젠더가 여성의 안전을 위협한다</a:t>
            </a:r>
            <a:r>
              <a:rPr lang="en-US" altLang="ko-KR" sz="1800" dirty="0"/>
              <a:t>, </a:t>
            </a:r>
            <a:r>
              <a:rPr lang="ko-KR" altLang="en-US" sz="1800" dirty="0"/>
              <a:t>남성 동성애자가 나를 성폭행할 것이다</a:t>
            </a:r>
            <a:r>
              <a:rPr lang="en-US" altLang="ko-KR" sz="1800" dirty="0"/>
              <a:t>, </a:t>
            </a:r>
            <a:r>
              <a:rPr lang="ko-KR" altLang="en-US" sz="1800" dirty="0"/>
              <a:t>조선족은 위험하다</a:t>
            </a:r>
            <a:r>
              <a:rPr lang="en-US" altLang="ko-KR" sz="1800" dirty="0"/>
              <a:t>, </a:t>
            </a:r>
          </a:p>
          <a:p>
            <a:pPr>
              <a:buFontTx/>
              <a:buChar char="-"/>
            </a:pPr>
            <a:r>
              <a:rPr lang="ko-KR" altLang="en-US" sz="1800" dirty="0"/>
              <a:t>시기의 대상</a:t>
            </a:r>
            <a:r>
              <a:rPr lang="en-US" altLang="ko-KR" sz="1800" dirty="0"/>
              <a:t>: </a:t>
            </a:r>
            <a:r>
              <a:rPr lang="ko-KR" altLang="en-US" sz="1800" dirty="0"/>
              <a:t>유대인의 교활함과 계략을 조심해라</a:t>
            </a:r>
            <a:r>
              <a:rPr lang="en-US" altLang="ko-KR" sz="1800" dirty="0"/>
              <a:t>, </a:t>
            </a:r>
            <a:r>
              <a:rPr lang="ko-KR" altLang="en-US" sz="1800" dirty="0"/>
              <a:t>외국인 노동자들이 일자리를 </a:t>
            </a:r>
            <a:r>
              <a:rPr lang="ko-KR" altLang="en-US" sz="1800" dirty="0" err="1"/>
              <a:t>뺏어간다</a:t>
            </a:r>
            <a:r>
              <a:rPr lang="en-US" altLang="ko-KR" sz="1800" dirty="0"/>
              <a:t>, </a:t>
            </a:r>
            <a:r>
              <a:rPr lang="ko-KR" altLang="en-US" sz="1800" dirty="0"/>
              <a:t>동성애자 때문에 세금 폭탄을 맞는다</a:t>
            </a:r>
            <a:r>
              <a:rPr lang="en-US" altLang="ko-KR" sz="1800" dirty="0"/>
              <a:t>, 5.18 </a:t>
            </a:r>
            <a:r>
              <a:rPr lang="ko-KR" altLang="en-US" sz="1800" dirty="0"/>
              <a:t>유공자가 가산점을 받아 공무원 자리를 싹쓸이하고 있다</a:t>
            </a:r>
            <a:r>
              <a:rPr lang="en-US" altLang="ko-KR" sz="1800" dirty="0"/>
              <a:t>, </a:t>
            </a:r>
            <a:r>
              <a:rPr lang="ko-KR" altLang="en-US" sz="1800" dirty="0"/>
              <a:t>여성할당제 때문에 남성들이 역차별을 받고 있다</a:t>
            </a:r>
            <a:r>
              <a:rPr lang="en-US" altLang="ko-KR" sz="1800" dirty="0"/>
              <a:t>, </a:t>
            </a:r>
            <a:r>
              <a:rPr lang="ko-KR" altLang="en-US" sz="1800" dirty="0"/>
              <a:t>중국인들이 의료보험 재정을 </a:t>
            </a:r>
            <a:r>
              <a:rPr lang="ko-KR" altLang="en-US" sz="1800" dirty="0" err="1"/>
              <a:t>파탄내고</a:t>
            </a:r>
            <a:r>
              <a:rPr lang="ko-KR" altLang="en-US" sz="1800" dirty="0"/>
              <a:t> 있다</a:t>
            </a:r>
            <a:endParaRPr lang="en-US" altLang="ko-KR" sz="1800" dirty="0"/>
          </a:p>
          <a:p>
            <a:pPr>
              <a:buFontTx/>
              <a:buChar char="-"/>
            </a:pPr>
            <a:r>
              <a:rPr lang="ko-KR" altLang="en-US" sz="1800" dirty="0"/>
              <a:t>독일의 베스트셀러 </a:t>
            </a:r>
            <a:r>
              <a:rPr lang="en-US" altLang="ko-KR" sz="1800" dirty="0"/>
              <a:t>&lt;</a:t>
            </a:r>
            <a:r>
              <a:rPr lang="ko-KR" altLang="en-US" sz="1800" dirty="0"/>
              <a:t>독일이 사라지고 있다</a:t>
            </a:r>
            <a:r>
              <a:rPr lang="en-US" altLang="ko-KR" sz="1800" dirty="0"/>
              <a:t>&gt;</a:t>
            </a:r>
          </a:p>
          <a:p>
            <a:pPr>
              <a:buFontTx/>
              <a:buChar char="-"/>
            </a:pPr>
            <a:r>
              <a:rPr lang="en-US" altLang="ko-KR" sz="1800" dirty="0"/>
              <a:t>“</a:t>
            </a:r>
            <a:r>
              <a:rPr lang="ko-KR" altLang="en-US" sz="1800" dirty="0"/>
              <a:t>무슬림 이민자들이 프랑스를 파멸로 몰고 있다”</a:t>
            </a:r>
            <a:r>
              <a:rPr lang="en-US" altLang="ko-KR" sz="1800" dirty="0"/>
              <a:t>(</a:t>
            </a:r>
            <a:r>
              <a:rPr lang="ko-KR" altLang="en-US" sz="1800" dirty="0" err="1"/>
              <a:t>브리짓</a:t>
            </a:r>
            <a:r>
              <a:rPr lang="ko-KR" altLang="en-US" sz="1800" dirty="0"/>
              <a:t> </a:t>
            </a:r>
            <a:r>
              <a:rPr lang="ko-KR" altLang="en-US" sz="1800" dirty="0" err="1"/>
              <a:t>바르도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endParaRPr lang="en-US" altLang="ko-KR" sz="2100" dirty="0"/>
          </a:p>
        </p:txBody>
      </p:sp>
    </p:spTree>
    <p:extLst>
      <p:ext uri="{BB962C8B-B14F-4D97-AF65-F5344CB8AC3E}">
        <p14:creationId xmlns:p14="http://schemas.microsoft.com/office/powerpoint/2010/main" val="2656949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혐오의 확산 메커니즘</a:t>
            </a:r>
            <a:endParaRPr lang="ko-KR" altLang="en-US" sz="22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/>
          <p:cNvSpPr txBox="1"/>
          <p:nvPr/>
        </p:nvSpPr>
        <p:spPr>
          <a:xfrm>
            <a:off x="178389" y="1492558"/>
            <a:ext cx="8787223" cy="5019073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100" dirty="0"/>
              <a:t>특권을 가진 다수자들이 자신의 우월한 지위를 공고하게 하기 위해</a:t>
            </a:r>
            <a:r>
              <a:rPr lang="en-US" altLang="ko-KR" sz="2100" dirty="0"/>
              <a:t>, </a:t>
            </a:r>
            <a:r>
              <a:rPr lang="ko-KR" altLang="en-US" sz="2100" dirty="0"/>
              <a:t>취약한 존재들에게 혐오의 감정을 투사함 </a:t>
            </a:r>
            <a:r>
              <a:rPr lang="en-US" altLang="ko-KR" sz="2100" dirty="0"/>
              <a:t>(</a:t>
            </a:r>
            <a:r>
              <a:rPr lang="ko-KR" altLang="en-US" sz="2100" dirty="0" err="1"/>
              <a:t>누스바움</a:t>
            </a:r>
            <a:r>
              <a:rPr lang="en-US" altLang="ko-KR" sz="2100" dirty="0"/>
              <a:t>, 2020)</a:t>
            </a:r>
          </a:p>
          <a:p>
            <a:pPr marL="400050" lvl="1" indent="0">
              <a:buNone/>
            </a:pPr>
            <a:r>
              <a:rPr lang="en-US" altLang="ko-KR" sz="2000" dirty="0"/>
              <a:t>- </a:t>
            </a:r>
            <a:r>
              <a:rPr lang="ko-KR" altLang="en-US" sz="2000" dirty="0"/>
              <a:t>역사적으로 유대인</a:t>
            </a:r>
            <a:r>
              <a:rPr lang="en-US" altLang="ko-KR" sz="2000" dirty="0"/>
              <a:t>, </a:t>
            </a:r>
            <a:r>
              <a:rPr lang="ko-KR" altLang="en-US" sz="2000" dirty="0"/>
              <a:t>여성</a:t>
            </a:r>
            <a:r>
              <a:rPr lang="en-US" altLang="ko-KR" sz="2000" dirty="0"/>
              <a:t>, </a:t>
            </a:r>
            <a:r>
              <a:rPr lang="ko-KR" altLang="en-US" sz="2000" dirty="0"/>
              <a:t>동성애자</a:t>
            </a:r>
            <a:r>
              <a:rPr lang="en-US" altLang="ko-KR" sz="2000" dirty="0"/>
              <a:t>, </a:t>
            </a:r>
            <a:r>
              <a:rPr lang="ko-KR" altLang="en-US" sz="2000" dirty="0" err="1"/>
              <a:t>불가촉천민</a:t>
            </a:r>
            <a:r>
              <a:rPr lang="en-US" altLang="ko-KR" sz="2000" dirty="0"/>
              <a:t>, </a:t>
            </a:r>
            <a:r>
              <a:rPr lang="ko-KR" altLang="en-US" sz="2000" dirty="0"/>
              <a:t>하층계급사람들이 바로 </a:t>
            </a:r>
            <a:r>
              <a:rPr lang="en-US" altLang="ko-KR" sz="2000" dirty="0"/>
              <a:t>‘</a:t>
            </a:r>
            <a:r>
              <a:rPr lang="ko-KR" altLang="en-US" sz="2000" dirty="0"/>
              <a:t>오물로 더럽혀진 존재</a:t>
            </a:r>
            <a:r>
              <a:rPr lang="en-US" altLang="ko-KR" sz="2000" dirty="0"/>
              <a:t>’</a:t>
            </a:r>
            <a:r>
              <a:rPr lang="ko-KR" altLang="en-US" sz="2000" dirty="0"/>
              <a:t>로 간주되었음 </a:t>
            </a:r>
            <a:endParaRPr lang="en-US" altLang="ko-KR" sz="2000" dirty="0"/>
          </a:p>
          <a:p>
            <a:endParaRPr lang="en-US" altLang="ko-KR" sz="2100" dirty="0"/>
          </a:p>
          <a:p>
            <a:r>
              <a:rPr lang="ko-KR" altLang="en-US" sz="2100" dirty="0"/>
              <a:t>이 때 혐오의 대상으로 </a:t>
            </a:r>
            <a:r>
              <a:rPr lang="en-US" altLang="ko-KR" sz="2100" dirty="0"/>
              <a:t>‘</a:t>
            </a:r>
            <a:r>
              <a:rPr lang="ko-KR" altLang="en-US" sz="2100" dirty="0"/>
              <a:t>선택되는</a:t>
            </a:r>
            <a:r>
              <a:rPr lang="en-US" altLang="ko-KR" sz="2100" dirty="0"/>
              <a:t>’</a:t>
            </a:r>
            <a:r>
              <a:rPr lang="ko-KR" altLang="en-US" sz="2100" dirty="0"/>
              <a:t> 타인은 편견으로 불이익을 받는 소수자 집단</a:t>
            </a:r>
            <a:r>
              <a:rPr lang="en-US" altLang="ko-KR" sz="2100" dirty="0"/>
              <a:t>, </a:t>
            </a:r>
            <a:r>
              <a:rPr lang="ko-KR" altLang="en-US" sz="2100" dirty="0"/>
              <a:t>취약한 지위에 있는 집단인 경우가 대부분임</a:t>
            </a:r>
            <a:endParaRPr lang="en-US" altLang="ko-KR" sz="2100" dirty="0"/>
          </a:p>
          <a:p>
            <a:pPr>
              <a:buFontTx/>
              <a:buChar char="-"/>
            </a:pPr>
            <a:r>
              <a:rPr lang="ko-KR" altLang="en-US" sz="2100" dirty="0"/>
              <a:t>중세 위기</a:t>
            </a:r>
            <a:r>
              <a:rPr lang="en-US" altLang="ko-KR" sz="2100" dirty="0"/>
              <a:t>(</a:t>
            </a:r>
            <a:r>
              <a:rPr lang="ko-KR" altLang="en-US" sz="2100" dirty="0"/>
              <a:t>흑사병</a:t>
            </a:r>
            <a:r>
              <a:rPr lang="en-US" altLang="ko-KR" sz="2100" dirty="0"/>
              <a:t>)</a:t>
            </a:r>
            <a:r>
              <a:rPr lang="ko-KR" altLang="en-US" sz="2100" dirty="0"/>
              <a:t>과 마녀사냥</a:t>
            </a:r>
            <a:endParaRPr lang="en-US" altLang="ko-KR" sz="2100" dirty="0"/>
          </a:p>
          <a:p>
            <a:pPr>
              <a:buFontTx/>
              <a:buChar char="-"/>
            </a:pPr>
            <a:r>
              <a:rPr lang="ko-KR" altLang="en-US" sz="2100" dirty="0"/>
              <a:t>독일의 위기와 </a:t>
            </a:r>
            <a:r>
              <a:rPr lang="ko-KR" altLang="en-US" sz="2100" dirty="0" err="1"/>
              <a:t>홀로코스트</a:t>
            </a:r>
            <a:endParaRPr lang="en-US" altLang="ko-KR" sz="2100" dirty="0"/>
          </a:p>
          <a:p>
            <a:pPr>
              <a:buFontTx/>
              <a:buChar char="-"/>
            </a:pPr>
            <a:r>
              <a:rPr lang="ko-KR" altLang="en-US" sz="2100" dirty="0"/>
              <a:t>코로나</a:t>
            </a:r>
            <a:r>
              <a:rPr lang="en-US" altLang="ko-KR" sz="2100" dirty="0"/>
              <a:t>19</a:t>
            </a:r>
            <a:r>
              <a:rPr lang="ko-KR" altLang="en-US" sz="2100" dirty="0"/>
              <a:t>와 아시안 혐오</a:t>
            </a:r>
            <a:endParaRPr lang="en-US" altLang="ko-KR" sz="2100" dirty="0"/>
          </a:p>
          <a:p>
            <a:pPr>
              <a:buFontTx/>
              <a:buChar char="-"/>
            </a:pPr>
            <a:r>
              <a:rPr lang="en-US" altLang="ko-KR" sz="2100" dirty="0"/>
              <a:t>1997</a:t>
            </a:r>
            <a:r>
              <a:rPr lang="ko-KR" altLang="en-US" sz="2100" dirty="0"/>
              <a:t>년 </a:t>
            </a:r>
            <a:r>
              <a:rPr lang="en-US" altLang="ko-KR" sz="2100" dirty="0"/>
              <a:t>IMF </a:t>
            </a:r>
            <a:r>
              <a:rPr lang="ko-KR" altLang="en-US" sz="2100" dirty="0"/>
              <a:t>경제위기 이후 한국사회의 위기</a:t>
            </a:r>
            <a:r>
              <a:rPr lang="en-US" altLang="ko-KR" sz="2100" dirty="0"/>
              <a:t>/</a:t>
            </a:r>
            <a:r>
              <a:rPr lang="ko-KR" altLang="en-US" sz="2100" dirty="0"/>
              <a:t>불안과 혐오의 확산</a:t>
            </a:r>
            <a:endParaRPr lang="en-US" altLang="ko-KR" sz="2100" dirty="0"/>
          </a:p>
          <a:p>
            <a:pPr>
              <a:buFontTx/>
              <a:buChar char="-"/>
            </a:pPr>
            <a:r>
              <a:rPr lang="ko-KR" altLang="en-US" sz="2100" dirty="0"/>
              <a:t>미국</a:t>
            </a:r>
            <a:r>
              <a:rPr lang="en-US" altLang="ko-KR" sz="2100" dirty="0"/>
              <a:t>/</a:t>
            </a:r>
            <a:r>
              <a:rPr lang="ko-KR" altLang="en-US" sz="2100" dirty="0"/>
              <a:t>유럽 백인남성의 경제적 불안정과 이주자 혐오의 확산</a:t>
            </a:r>
            <a:endParaRPr lang="en-US" altLang="ko-KR" sz="2100" dirty="0"/>
          </a:p>
          <a:p>
            <a:pPr>
              <a:buFontTx/>
              <a:buChar char="-"/>
            </a:pPr>
            <a:r>
              <a:rPr lang="ko-KR" altLang="en-US" sz="2100" dirty="0"/>
              <a:t>교회의 위기와 성소수자 혐오</a:t>
            </a:r>
            <a:endParaRPr lang="en-US" altLang="ko-KR" sz="2100" dirty="0"/>
          </a:p>
        </p:txBody>
      </p:sp>
    </p:spTree>
    <p:extLst>
      <p:ext uri="{BB962C8B-B14F-4D97-AF65-F5344CB8AC3E}">
        <p14:creationId xmlns:p14="http://schemas.microsoft.com/office/powerpoint/2010/main" val="4134325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7685189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위기와 혐오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Aft>
                <a:spcPts val="600"/>
              </a:spcAft>
            </a:pP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편견과 혐오는 일상적인 시기에도 존재하지만 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(cf.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인종주의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), ‘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위기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상황에서 더 폭발적으로 확산되는 경향이 있음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400050" lvl="1" indent="0" fontAlgn="base">
              <a:spcAft>
                <a:spcPts val="600"/>
              </a:spcAft>
              <a:buNone/>
            </a:pPr>
            <a:r>
              <a:rPr lang="en-US" altLang="ko-KR" sz="1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1)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사회경제적 위기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 세계대전 이후 독일의 사회경제적 위기와 유대인 혐오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홀로코스트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유럽 복지국가 위기와 이주자 혐오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미국 공업지대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러스트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벨트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백인 남성의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1997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IMF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경제위기와 혐오의 확산 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(cf. 2013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년경 일베 논란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400050" lvl="1" indent="0" fontAlgn="base">
              <a:spcAft>
                <a:spcPts val="600"/>
              </a:spcAft>
              <a:buNone/>
            </a:pP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2)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재난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1923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관동대지진과 조선인 학살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2011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동일본대지진 이후 </a:t>
            </a:r>
            <a:r>
              <a:rPr lang="ko-KR" altLang="en-US" sz="2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혐한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시위 증가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노윤선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2018)</a:t>
            </a:r>
          </a:p>
          <a:p>
            <a:pPr marL="400050" lvl="1" indent="0" fontAlgn="base">
              <a:spcAft>
                <a:spcPts val="600"/>
              </a:spcAft>
              <a:buNone/>
            </a:pP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3)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질병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스페인 독감과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외국인혐오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표퓰리즘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확산 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(cf.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나치 집권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vs.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코로나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19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와 아시안</a:t>
            </a:r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중국인 혐오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(Washington Post, 2020.3.23, Federal Reserve Bank of New York Staff Reports, 2020) </a:t>
            </a:r>
          </a:p>
          <a:p>
            <a:pPr fontAlgn="base">
              <a:spcAft>
                <a:spcPts val="600"/>
              </a:spcAft>
            </a:pP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771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7685189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혐오의 오류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dirty="0"/>
              <a:t>편협</a:t>
            </a:r>
            <a:r>
              <a:rPr lang="en-US" altLang="ko-KR" sz="2400" dirty="0"/>
              <a:t>: </a:t>
            </a:r>
            <a:r>
              <a:rPr lang="ko-KR" altLang="en-US" sz="2400" dirty="0"/>
              <a:t>타인의 헌신을 간과하고 자신의 속한 집단</a:t>
            </a:r>
            <a:r>
              <a:rPr lang="en-US" altLang="ko-KR" sz="2400" dirty="0"/>
              <a:t>/</a:t>
            </a:r>
            <a:r>
              <a:rPr lang="ko-KR" altLang="en-US" sz="2400" dirty="0"/>
              <a:t>계급의 안녕을 사회의 안녕과 동일시함</a:t>
            </a:r>
            <a:r>
              <a:rPr lang="en-US" altLang="ko-KR" sz="2400" dirty="0"/>
              <a:t>. (</a:t>
            </a:r>
            <a:r>
              <a:rPr lang="ko-KR" altLang="en-US" sz="2400" dirty="0"/>
              <a:t>예</a:t>
            </a:r>
            <a:r>
              <a:rPr lang="en-US" altLang="ko-KR" sz="2400" dirty="0"/>
              <a:t>: </a:t>
            </a:r>
            <a:r>
              <a:rPr lang="ko-KR" altLang="en-US" sz="2400" dirty="0"/>
              <a:t>비정규직 차별</a:t>
            </a:r>
            <a:r>
              <a:rPr lang="en-US" altLang="ko-KR" sz="2400" dirty="0"/>
              <a:t>, </a:t>
            </a:r>
            <a:r>
              <a:rPr lang="ko-KR" altLang="en-US" sz="2400" dirty="0"/>
              <a:t>이주자 혐오</a:t>
            </a:r>
            <a:r>
              <a:rPr lang="en-US" altLang="ko-KR" sz="2400" dirty="0"/>
              <a:t>)</a:t>
            </a:r>
          </a:p>
          <a:p>
            <a:r>
              <a:rPr lang="ko-KR" altLang="en-US" sz="2400" dirty="0"/>
              <a:t>오판</a:t>
            </a:r>
            <a:r>
              <a:rPr lang="en-US" altLang="ko-KR" sz="2400" dirty="0"/>
              <a:t>: </a:t>
            </a:r>
            <a:r>
              <a:rPr lang="ko-KR" altLang="en-US" sz="2400" dirty="0"/>
              <a:t>진정으로 자신의 안녕을 위협하는 것이 무엇인지를 오판함 </a:t>
            </a:r>
            <a:r>
              <a:rPr lang="en-US" altLang="ko-KR" sz="2400" dirty="0"/>
              <a:t>(</a:t>
            </a:r>
            <a:r>
              <a:rPr lang="ko-KR" altLang="en-US" sz="2400" dirty="0"/>
              <a:t>예</a:t>
            </a:r>
            <a:r>
              <a:rPr lang="en-US" altLang="ko-KR" sz="2400" dirty="0"/>
              <a:t>: </a:t>
            </a:r>
            <a:r>
              <a:rPr lang="ko-KR" altLang="en-US" sz="2400" dirty="0"/>
              <a:t>여성혐오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트랜스젠더혐오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무슬림혐오</a:t>
            </a:r>
            <a:r>
              <a:rPr lang="en-US" altLang="ko-KR" sz="2400" dirty="0"/>
              <a:t>)</a:t>
            </a:r>
          </a:p>
          <a:p>
            <a:r>
              <a:rPr lang="ko-KR" altLang="en-US" sz="2400" dirty="0"/>
              <a:t>가용성 편향</a:t>
            </a:r>
            <a:r>
              <a:rPr lang="en-US" altLang="ko-KR" sz="2400" dirty="0"/>
              <a:t>: </a:t>
            </a:r>
            <a:r>
              <a:rPr lang="ko-KR" altLang="en-US" sz="2400" dirty="0"/>
              <a:t>한 가지 문제가 경험상 확실해지면 다른 원인을 찾지 않고</a:t>
            </a:r>
            <a:r>
              <a:rPr lang="en-US" altLang="ko-KR" sz="2400" dirty="0"/>
              <a:t>, </a:t>
            </a:r>
            <a:r>
              <a:rPr lang="ko-KR" altLang="en-US" sz="2400" dirty="0"/>
              <a:t>그 문제를 과대평가하게 됨 </a:t>
            </a:r>
            <a:r>
              <a:rPr lang="en-US" altLang="ko-KR" sz="2400" dirty="0"/>
              <a:t>(</a:t>
            </a:r>
            <a:r>
              <a:rPr lang="ko-KR" altLang="en-US" sz="2400" dirty="0"/>
              <a:t>예</a:t>
            </a:r>
            <a:r>
              <a:rPr lang="en-US" altLang="ko-KR" sz="2400" dirty="0"/>
              <a:t>: </a:t>
            </a:r>
            <a:r>
              <a:rPr lang="ko-KR" altLang="en-US" sz="2400" dirty="0"/>
              <a:t>코로나</a:t>
            </a:r>
            <a:r>
              <a:rPr lang="en-US" altLang="ko-KR" sz="2400" dirty="0"/>
              <a:t>19</a:t>
            </a:r>
            <a:r>
              <a:rPr lang="ko-KR" altLang="en-US" sz="2400" dirty="0"/>
              <a:t>와 중국</a:t>
            </a:r>
            <a:r>
              <a:rPr lang="en-US" altLang="ko-KR" sz="2400" dirty="0"/>
              <a:t>)</a:t>
            </a:r>
          </a:p>
          <a:p>
            <a:r>
              <a:rPr lang="ko-KR" altLang="en-US" sz="2400" dirty="0"/>
              <a:t>폭포 효과</a:t>
            </a:r>
            <a:r>
              <a:rPr lang="en-US" altLang="ko-KR" sz="2400" dirty="0"/>
              <a:t>: </a:t>
            </a:r>
            <a:r>
              <a:rPr lang="ko-KR" altLang="en-US" sz="2400" dirty="0"/>
              <a:t>인터넷의 잘못된 입소문이 감정을 통제불능 상태로 만들게 됨</a:t>
            </a:r>
            <a:r>
              <a:rPr lang="en-US" altLang="ko-KR" sz="2400" dirty="0"/>
              <a:t>. (</a:t>
            </a:r>
            <a:r>
              <a:rPr lang="ko-KR" altLang="en-US" sz="2400" dirty="0"/>
              <a:t>예</a:t>
            </a:r>
            <a:r>
              <a:rPr lang="en-US" altLang="ko-KR" sz="2400" dirty="0"/>
              <a:t>: 5.18</a:t>
            </a:r>
            <a:r>
              <a:rPr lang="ko-KR" altLang="en-US" sz="2400" dirty="0"/>
              <a:t>유공자 혐오</a:t>
            </a:r>
            <a:r>
              <a:rPr lang="en-US" altLang="ko-KR" sz="2400" dirty="0"/>
              <a:t>)</a:t>
            </a:r>
          </a:p>
          <a:p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r">
              <a:buNone/>
            </a:pPr>
            <a:r>
              <a:rPr lang="en-US" altLang="ko-KR" sz="1500" dirty="0"/>
              <a:t>(</a:t>
            </a:r>
            <a:r>
              <a:rPr lang="ko-KR" altLang="en-US" sz="1500" dirty="0" err="1"/>
              <a:t>누스바움</a:t>
            </a:r>
            <a:r>
              <a:rPr lang="en-US" altLang="ko-KR" sz="1500" dirty="0"/>
              <a:t>, </a:t>
            </a:r>
            <a:r>
              <a:rPr lang="ko-KR" altLang="en-US" sz="1500" dirty="0"/>
              <a:t>타인에 대한 연민</a:t>
            </a:r>
            <a:r>
              <a:rPr lang="en-US" altLang="ko-KR" sz="1500" dirty="0"/>
              <a:t>, 2020)</a:t>
            </a:r>
          </a:p>
          <a:p>
            <a:pPr>
              <a:buFontTx/>
              <a:buChar char="-"/>
            </a:pPr>
            <a:endParaRPr lang="en-US" altLang="ko-KR" sz="3600" dirty="0"/>
          </a:p>
          <a:p>
            <a:pPr fontAlgn="base">
              <a:spcAft>
                <a:spcPts val="600"/>
              </a:spcAft>
            </a:pP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7218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8042725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혐오의 오류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178389" y="1492558"/>
            <a:ext cx="8787223" cy="5019073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100" dirty="0"/>
              <a:t>익숙한 존재나 다수자</a:t>
            </a:r>
            <a:r>
              <a:rPr lang="en-US" altLang="ko-KR" sz="2100" dirty="0"/>
              <a:t>/</a:t>
            </a:r>
            <a:r>
              <a:rPr lang="ko-KR" altLang="en-US" sz="2100" dirty="0"/>
              <a:t>강자보다는 소수자</a:t>
            </a:r>
            <a:r>
              <a:rPr lang="en-US" altLang="ko-KR" sz="2100" dirty="0"/>
              <a:t>/</a:t>
            </a:r>
            <a:r>
              <a:rPr lang="ko-KR" altLang="en-US" sz="2100" dirty="0"/>
              <a:t>약자에게만 혐오를 투사하는 오류 </a:t>
            </a:r>
            <a:r>
              <a:rPr lang="en-US" altLang="ko-KR" sz="2100" dirty="0"/>
              <a:t>(</a:t>
            </a:r>
            <a:r>
              <a:rPr lang="ko-KR" altLang="en-US" sz="2100" dirty="0"/>
              <a:t>예</a:t>
            </a:r>
            <a:r>
              <a:rPr lang="en-US" altLang="ko-KR" sz="2100" dirty="0"/>
              <a:t>: </a:t>
            </a:r>
            <a:r>
              <a:rPr lang="ko-KR" altLang="en-US" sz="2100" dirty="0"/>
              <a:t>코로나</a:t>
            </a:r>
            <a:r>
              <a:rPr lang="en-US" altLang="ko-KR" sz="2100" dirty="0"/>
              <a:t>19</a:t>
            </a:r>
            <a:r>
              <a:rPr lang="ko-KR" altLang="en-US" sz="2100" dirty="0"/>
              <a:t>와 수도권 혐오</a:t>
            </a:r>
            <a:r>
              <a:rPr lang="en-US" altLang="ko-KR" sz="2100" dirty="0"/>
              <a:t> vs. </a:t>
            </a:r>
            <a:r>
              <a:rPr lang="ko-KR" altLang="en-US" sz="2100" dirty="0"/>
              <a:t>대구 혐오</a:t>
            </a:r>
            <a:r>
              <a:rPr lang="en-US" altLang="ko-KR" sz="2100" dirty="0"/>
              <a:t>, </a:t>
            </a:r>
            <a:r>
              <a:rPr lang="ko-KR" altLang="en-US" sz="2100" dirty="0"/>
              <a:t>내국인 범죄 </a:t>
            </a:r>
            <a:r>
              <a:rPr lang="en-US" altLang="ko-KR" sz="2100" dirty="0"/>
              <a:t>vs. </a:t>
            </a:r>
            <a:r>
              <a:rPr lang="ko-KR" altLang="en-US" sz="2100" dirty="0"/>
              <a:t>외국인 범죄</a:t>
            </a:r>
            <a:r>
              <a:rPr lang="en-US" altLang="ko-KR" sz="2100" dirty="0"/>
              <a:t>)</a:t>
            </a:r>
          </a:p>
          <a:p>
            <a:r>
              <a:rPr lang="ko-KR" altLang="en-US" sz="2100" dirty="0"/>
              <a:t>낙인 찍힌 대상은 위험의 진짜 원인이 아님 </a:t>
            </a:r>
            <a:r>
              <a:rPr lang="en-US" altLang="ko-KR" sz="2100" dirty="0"/>
              <a:t>(</a:t>
            </a:r>
            <a:r>
              <a:rPr lang="ko-KR" altLang="en-US" sz="2100" dirty="0"/>
              <a:t>예</a:t>
            </a:r>
            <a:r>
              <a:rPr lang="en-US" altLang="ko-KR" sz="2100" dirty="0"/>
              <a:t>: </a:t>
            </a:r>
            <a:r>
              <a:rPr lang="ko-KR" altLang="en-US" sz="2100" dirty="0"/>
              <a:t>난민 없으면 안전한 나라가 될 수 있을까</a:t>
            </a:r>
            <a:r>
              <a:rPr lang="en-US" altLang="ko-KR" sz="2100" dirty="0"/>
              <a:t>? </a:t>
            </a:r>
            <a:r>
              <a:rPr lang="ko-KR" altLang="en-US" sz="2100" dirty="0"/>
              <a:t>마녀가 없어지면 평화가 올까</a:t>
            </a:r>
            <a:r>
              <a:rPr lang="en-US" altLang="ko-KR" sz="2100" dirty="0"/>
              <a:t>?)</a:t>
            </a:r>
          </a:p>
          <a:p>
            <a:r>
              <a:rPr lang="ko-KR" altLang="en-US" sz="2100" dirty="0"/>
              <a:t>문제의 원인은 </a:t>
            </a:r>
            <a:r>
              <a:rPr lang="en-US" altLang="ko-KR" sz="2100" dirty="0"/>
              <a:t>‘</a:t>
            </a:r>
            <a:r>
              <a:rPr lang="ko-KR" altLang="en-US" sz="2100" dirty="0"/>
              <a:t>구조적</a:t>
            </a:r>
            <a:r>
              <a:rPr lang="en-US" altLang="ko-KR" sz="2100" dirty="0"/>
              <a:t>’</a:t>
            </a:r>
            <a:r>
              <a:rPr lang="ko-KR" altLang="en-US" sz="2100" dirty="0"/>
              <a:t>인데</a:t>
            </a:r>
            <a:r>
              <a:rPr lang="en-US" altLang="ko-KR" sz="2100" dirty="0"/>
              <a:t>, </a:t>
            </a:r>
            <a:r>
              <a:rPr lang="ko-KR" altLang="en-US" sz="2100" dirty="0"/>
              <a:t>혐오는 특정 집단의 문제로 단순화하고 책임을 전가함</a:t>
            </a:r>
            <a:r>
              <a:rPr lang="en-US" altLang="ko-KR" sz="2100" dirty="0"/>
              <a:t>. </a:t>
            </a:r>
            <a:r>
              <a:rPr lang="ko-KR" altLang="en-US" sz="2100" dirty="0"/>
              <a:t>일시적으로 위안과 통제감을 가질 수 있지만</a:t>
            </a:r>
            <a:r>
              <a:rPr lang="en-US" altLang="ko-KR" sz="2100" dirty="0"/>
              <a:t>, </a:t>
            </a:r>
            <a:r>
              <a:rPr lang="ko-KR" altLang="en-US" sz="2100" dirty="0"/>
              <a:t>진짜 문제해결과는 무관함 </a:t>
            </a:r>
            <a:r>
              <a:rPr lang="en-US" altLang="ko-KR" sz="2100" dirty="0"/>
              <a:t>(cf. </a:t>
            </a:r>
            <a:r>
              <a:rPr lang="ko-KR" altLang="en-US" sz="2100" dirty="0"/>
              <a:t>극우 </a:t>
            </a:r>
            <a:r>
              <a:rPr lang="ko-KR" altLang="en-US" sz="2100" dirty="0" err="1"/>
              <a:t>포률리즘</a:t>
            </a:r>
            <a:r>
              <a:rPr lang="en-US" altLang="ko-KR" sz="2100" dirty="0"/>
              <a:t>). </a:t>
            </a:r>
            <a:r>
              <a:rPr lang="ko-KR" altLang="en-US" sz="2100" dirty="0"/>
              <a:t>분노의 </a:t>
            </a:r>
            <a:r>
              <a:rPr lang="en-US" altLang="ko-KR" sz="2100" dirty="0"/>
              <a:t>‘</a:t>
            </a:r>
            <a:r>
              <a:rPr lang="ko-KR" altLang="en-US" sz="2100" dirty="0"/>
              <a:t>방향</a:t>
            </a:r>
            <a:r>
              <a:rPr lang="en-US" altLang="ko-KR" sz="2100" dirty="0"/>
              <a:t>’</a:t>
            </a:r>
            <a:r>
              <a:rPr lang="ko-KR" altLang="en-US" sz="2100" dirty="0"/>
              <a:t>에 오류가 있음</a:t>
            </a:r>
            <a:r>
              <a:rPr lang="en-US" altLang="ko-KR" sz="2100" dirty="0"/>
              <a:t>. </a:t>
            </a:r>
            <a:r>
              <a:rPr lang="ko-KR" altLang="en-US" sz="2100" dirty="0"/>
              <a:t>분노의 에너지를 엉뚱한 곳에 낭비하는 격임</a:t>
            </a:r>
            <a:r>
              <a:rPr lang="en-US" altLang="ko-KR" sz="2100" dirty="0"/>
              <a:t>.</a:t>
            </a:r>
          </a:p>
          <a:p>
            <a:endParaRPr lang="en-US" altLang="ko-KR" sz="2100" dirty="0"/>
          </a:p>
          <a:p>
            <a:pPr marL="0" indent="0" algn="ctr">
              <a:buNone/>
            </a:pPr>
            <a:r>
              <a:rPr lang="en-US" altLang="ko-KR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정말로 두려운 것이 아니라</a:t>
            </a:r>
            <a:r>
              <a:rPr lang="en-US" altLang="ko-KR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두려운 누군가가 </a:t>
            </a:r>
            <a:r>
              <a:rPr lang="en-US" altLang="ko-KR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필요</a:t>
            </a:r>
            <a:r>
              <a:rPr lang="en-US" altLang="ko-KR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할 뿐이다</a:t>
            </a:r>
            <a:r>
              <a:rPr lang="en-US" altLang="ko-KR" sz="22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</a:p>
          <a:p>
            <a:endParaRPr lang="en-US" altLang="ko-KR" sz="2100" dirty="0"/>
          </a:p>
          <a:p>
            <a:endParaRPr lang="en-US" altLang="ko-KR" sz="2100" dirty="0"/>
          </a:p>
          <a:p>
            <a:endParaRPr lang="en-US" altLang="ko-KR" sz="2100" dirty="0"/>
          </a:p>
          <a:p>
            <a:endParaRPr lang="en-US" altLang="ko-KR" sz="2100" dirty="0"/>
          </a:p>
        </p:txBody>
      </p:sp>
    </p:spTree>
    <p:extLst>
      <p:ext uri="{BB962C8B-B14F-4D97-AF65-F5344CB8AC3E}">
        <p14:creationId xmlns:p14="http://schemas.microsoft.com/office/powerpoint/2010/main" val="907439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8042725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두려움과 마녀사냥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178389" y="1492558"/>
            <a:ext cx="8787223" cy="5019073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None/>
            </a:pPr>
            <a:endParaRPr lang="en-US" altLang="ko-KR" sz="2200" dirty="0"/>
          </a:p>
          <a:p>
            <a:pPr marL="400050" lvl="1" indent="0">
              <a:buNone/>
            </a:pPr>
            <a:r>
              <a:rPr lang="en-US" altLang="ko-KR" sz="2200" dirty="0"/>
              <a:t>“</a:t>
            </a:r>
            <a:r>
              <a:rPr lang="ko-KR" altLang="en-US" sz="2200" dirty="0"/>
              <a:t>마녀를 비난했던 사람들은 대부분 새로운 대륙에서 식민지 문제</a:t>
            </a:r>
            <a:r>
              <a:rPr lang="en-US" altLang="ko-KR" sz="2200" dirty="0"/>
              <a:t>, </a:t>
            </a:r>
            <a:r>
              <a:rPr lang="ko-KR" altLang="en-US" sz="2200" dirty="0"/>
              <a:t>경제적 불안</a:t>
            </a:r>
            <a:r>
              <a:rPr lang="en-US" altLang="ko-KR" sz="2200" dirty="0"/>
              <a:t>,</a:t>
            </a:r>
            <a:r>
              <a:rPr lang="ko-KR" altLang="en-US" sz="2200" dirty="0"/>
              <a:t> 혹독한 기후</a:t>
            </a:r>
            <a:r>
              <a:rPr lang="en-US" altLang="ko-KR" sz="2200" dirty="0"/>
              <a:t>, </a:t>
            </a:r>
            <a:r>
              <a:rPr lang="ko-KR" altLang="en-US" sz="2200" dirty="0"/>
              <a:t>혼란한 정치 상황 등으로 힘들어하던 젊은 성인 남성들이었다</a:t>
            </a:r>
            <a:r>
              <a:rPr lang="en-US" altLang="ko-KR" sz="2200" dirty="0"/>
              <a:t>. </a:t>
            </a:r>
            <a:r>
              <a:rPr lang="ko-KR" altLang="en-US" sz="2200" dirty="0"/>
              <a:t>모든 문제를 나이 많고 인기 없는 여성들</a:t>
            </a:r>
            <a:r>
              <a:rPr lang="en-US" altLang="ko-KR" sz="2200" dirty="0"/>
              <a:t>, </a:t>
            </a:r>
            <a:r>
              <a:rPr lang="ko-KR" altLang="en-US" sz="2200" dirty="0"/>
              <a:t>비난하기 쉬운 마녀들의 탓으로 돌리고 그들의 죽음으로 일시적 만족을 </a:t>
            </a:r>
            <a:r>
              <a:rPr lang="ko-KR" altLang="en-US" sz="2200" dirty="0" err="1"/>
              <a:t>얻기란</a:t>
            </a:r>
            <a:r>
              <a:rPr lang="ko-KR" altLang="en-US" sz="2200" dirty="0"/>
              <a:t> 얼마나 쉬웠겠는가</a:t>
            </a:r>
            <a:r>
              <a:rPr lang="en-US" altLang="ko-KR" sz="2200" dirty="0"/>
              <a:t>?”</a:t>
            </a:r>
          </a:p>
          <a:p>
            <a:pPr lvl="1"/>
            <a:endParaRPr lang="en-US" altLang="ko-KR" sz="2200" dirty="0"/>
          </a:p>
          <a:p>
            <a:pPr marL="400050" lvl="1" indent="0">
              <a:buNone/>
            </a:pPr>
            <a:r>
              <a:rPr lang="en-US" altLang="ko-KR" sz="2200" dirty="0"/>
              <a:t>“</a:t>
            </a:r>
            <a:r>
              <a:rPr lang="ko-KR" altLang="en-US" sz="2200" dirty="0"/>
              <a:t>우리는 정돈된 세상을 갈망하기 때문에 간단하고 헛된 해결책의 유혹에 쉽게 빠진다</a:t>
            </a:r>
            <a:r>
              <a:rPr lang="en-US" altLang="ko-KR" sz="2200" dirty="0"/>
              <a:t>. </a:t>
            </a:r>
            <a:r>
              <a:rPr lang="ko-KR" altLang="en-US" sz="2200" dirty="0"/>
              <a:t>복잡한 진실을 파고드는 일은 어렵고 개인의 기쁨을 보장하지 않는 세상에서 희망을 품고 사는 것보다는 마녀를 불태우는 편이 훨씬 쉽기 때문이다</a:t>
            </a:r>
            <a:r>
              <a:rPr lang="en-US" altLang="ko-KR" sz="2200" dirty="0"/>
              <a:t>.“</a:t>
            </a:r>
          </a:p>
          <a:p>
            <a:pPr marL="400050" lvl="1" indent="0">
              <a:buNone/>
            </a:pPr>
            <a:endParaRPr lang="en-US" altLang="ko-KR" sz="2200" dirty="0"/>
          </a:p>
          <a:p>
            <a:pPr marL="400050" lvl="1" indent="0" algn="r">
              <a:buNone/>
            </a:pPr>
            <a:r>
              <a:rPr lang="en-US" altLang="ko-KR" sz="1100" dirty="0"/>
              <a:t>(</a:t>
            </a:r>
            <a:r>
              <a:rPr lang="ko-KR" altLang="en-US" sz="1100" dirty="0" err="1"/>
              <a:t>누스바움</a:t>
            </a:r>
            <a:r>
              <a:rPr lang="en-US" altLang="ko-KR" sz="1100" dirty="0"/>
              <a:t>, </a:t>
            </a:r>
            <a:r>
              <a:rPr lang="ko-KR" altLang="en-US" sz="1100" dirty="0"/>
              <a:t>타인에 대한 연민</a:t>
            </a:r>
            <a:r>
              <a:rPr lang="en-US" altLang="ko-KR" sz="1100" dirty="0"/>
              <a:t>, 2020, 118</a:t>
            </a:r>
            <a:r>
              <a:rPr lang="ko-KR" altLang="en-US" sz="1100" dirty="0"/>
              <a:t>쪽</a:t>
            </a:r>
            <a:r>
              <a:rPr lang="en-US" altLang="ko-KR" sz="1100" dirty="0"/>
              <a:t>)</a:t>
            </a:r>
          </a:p>
          <a:p>
            <a:pPr marL="400050" lvl="1" indent="0">
              <a:buNone/>
            </a:pPr>
            <a:endParaRPr lang="en-US" altLang="ko-KR" sz="2200" dirty="0"/>
          </a:p>
          <a:p>
            <a:pPr marL="400050" lvl="1" indent="0">
              <a:buNone/>
            </a:pPr>
            <a:endParaRPr lang="en-US" altLang="ko-KR" sz="2200" dirty="0"/>
          </a:p>
        </p:txBody>
      </p:sp>
    </p:spTree>
    <p:extLst>
      <p:ext uri="{BB962C8B-B14F-4D97-AF65-F5344CB8AC3E}">
        <p14:creationId xmlns:p14="http://schemas.microsoft.com/office/powerpoint/2010/main" val="1807615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5066C76-82E8-4AD9-9560-710AB55C74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560" y="1342291"/>
            <a:ext cx="3257550" cy="4572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EA1524C-B9EC-4D14-B0F0-92A60B779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17" y="361460"/>
            <a:ext cx="4303814" cy="61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3921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이(가) 표시된 사진&#10;&#10;자동 생성된 설명">
            <a:extLst>
              <a:ext uri="{FF2B5EF4-FFF2-40B4-BE49-F238E27FC236}">
                <a16:creationId xmlns:a16="http://schemas.microsoft.com/office/drawing/2014/main" id="{8B942F0C-CBDF-4CFC-B07C-E50E690C9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584" y="4204678"/>
            <a:ext cx="2274499" cy="207889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F5EDF13-96FF-41F2-9EDE-B39FFDA180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285887"/>
            <a:ext cx="3376908" cy="205091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A8740D0-B12B-4926-8F3F-F40CF8A8B0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1" y="2688493"/>
            <a:ext cx="2860431" cy="172088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6102252-4A35-4C6C-B21D-0120C648CB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928" y="378623"/>
            <a:ext cx="2367549" cy="248119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8EC6F24-B8C3-4747-BFDB-D4F5ACBB42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735" y="562478"/>
            <a:ext cx="2381250" cy="183832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6E924BE-805D-4096-A3ED-4A2B8D440C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470" y="4095106"/>
            <a:ext cx="3121152" cy="218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1027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8B728FA6-B05F-4873-9A54-63759CDDB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1319212"/>
            <a:ext cx="760095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0533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이(가) 표시된 사진&#10;&#10;자동 생성된 설명">
            <a:extLst>
              <a:ext uri="{FF2B5EF4-FFF2-40B4-BE49-F238E27FC236}">
                <a16:creationId xmlns:a16="http://schemas.microsoft.com/office/drawing/2014/main" id="{7E88149D-4FB0-4AE2-AAEE-3C63BD8C8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1" y="331398"/>
            <a:ext cx="4322173" cy="2889453"/>
          </a:xfrm>
          <a:prstGeom prst="rect">
            <a:avLst/>
          </a:prstGeom>
        </p:spPr>
      </p:pic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39765BB9-4615-41E6-97B9-3299F0781A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89" y="3637150"/>
            <a:ext cx="3755311" cy="3139440"/>
          </a:xfrm>
          <a:prstGeom prst="rect">
            <a:avLst/>
          </a:prstGeom>
        </p:spPr>
      </p:pic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218E898-1ECC-4B36-9ADE-8440D79553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698" y="783772"/>
            <a:ext cx="3581802" cy="502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9018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24A1C-B1D4-2838-6D4E-DF760BE50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F91CFD8-0B43-B867-2740-20816F57A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44" y="380248"/>
            <a:ext cx="4608213" cy="252831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160F591-4284-1081-4296-28B0E2A0C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21" y="3164964"/>
            <a:ext cx="3153246" cy="354740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6898604-9321-F623-F68D-464F6BF014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11" y="380247"/>
            <a:ext cx="3332322" cy="603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19972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A20D6-3425-DE53-C142-F85A8C974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81CF02F1-500C-9036-EBD1-3DDD240F4919}"/>
              </a:ext>
            </a:extLst>
          </p:cNvPr>
          <p:cNvSpPr txBox="1"/>
          <p:nvPr/>
        </p:nvSpPr>
        <p:spPr>
          <a:xfrm>
            <a:off x="1337848" y="2023986"/>
            <a:ext cx="6352910" cy="3566250"/>
          </a:xfrm>
          <a:prstGeom prst="rect">
            <a:avLst/>
          </a:prstGeom>
        </p:spPr>
        <p:txBody>
          <a:bodyPr vert="horz" lIns="68580" tIns="34290" rIns="68580" bIns="3429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Bef>
                <a:spcPts val="375"/>
              </a:spcBef>
              <a:spcAft>
                <a:spcPts val="375"/>
              </a:spcAft>
              <a:buNone/>
            </a:pPr>
            <a:endParaRPr lang="en-US" altLang="ko-KR" sz="1500" dirty="0">
              <a:latin typeface="+mn-ea"/>
            </a:endParaRPr>
          </a:p>
        </p:txBody>
      </p:sp>
      <p:pic>
        <p:nvPicPr>
          <p:cNvPr id="7" name="그림 6" descr="의류, 텍스트, 사람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33C53BA-36F0-493F-A796-EA5D7E70A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556830"/>
            <a:ext cx="4000500" cy="2250281"/>
          </a:xfrm>
          <a:prstGeom prst="rect">
            <a:avLst/>
          </a:prstGeom>
        </p:spPr>
      </p:pic>
      <p:pic>
        <p:nvPicPr>
          <p:cNvPr id="9" name="그림 8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D238B1E-8BE2-6B32-2FBC-2CB01147BA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644" y="1494276"/>
            <a:ext cx="3375461" cy="399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7235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5AD07-436B-CDB7-6644-22B5677E1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D42E5C-AC16-0397-6475-C2E239AF3B94}"/>
              </a:ext>
            </a:extLst>
          </p:cNvPr>
          <p:cNvSpPr txBox="1"/>
          <p:nvPr/>
        </p:nvSpPr>
        <p:spPr>
          <a:xfrm>
            <a:off x="236650" y="1351546"/>
            <a:ext cx="372583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50" dirty="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사례</a:t>
            </a:r>
            <a:r>
              <a:rPr lang="en-US" altLang="ko-KR" sz="2250" dirty="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250" dirty="0" err="1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노차이니즈</a:t>
            </a:r>
            <a:r>
              <a:rPr lang="ko-KR" altLang="en-US" sz="2250" dirty="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존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43A9F984-C7AF-F7CB-39A0-1C22AB0968F4}"/>
              </a:ext>
            </a:extLst>
          </p:cNvPr>
          <p:cNvCxnSpPr>
            <a:cxnSpLocks/>
          </p:cNvCxnSpPr>
          <p:nvPr/>
        </p:nvCxnSpPr>
        <p:spPr>
          <a:xfrm>
            <a:off x="297951" y="1268144"/>
            <a:ext cx="8443562" cy="0"/>
          </a:xfrm>
          <a:prstGeom prst="line">
            <a:avLst/>
          </a:prstGeom>
          <a:ln w="3175">
            <a:solidFill>
              <a:srgbClr val="244C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id="{BEA00D4C-841B-9B29-B2B0-7151B7F73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77" y="2231107"/>
            <a:ext cx="3947341" cy="306891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DDD5D80-7CAE-D778-C415-66F1D33C98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10" y="1767044"/>
            <a:ext cx="2605906" cy="368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3136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F303D0C-A8F5-4DE2-A33D-95E1B33EAD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193" y="2342982"/>
            <a:ext cx="2748368" cy="233888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E564B43-EE83-4357-8D61-8D6399AD9D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0" y="1734756"/>
            <a:ext cx="3680588" cy="355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1178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50121-181E-062B-4FD6-3DDEE203B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1B7F75A-5F75-4D28-9C9D-2156DDEC3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68" y="283552"/>
            <a:ext cx="2138810" cy="321677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6F9DED8-A6B7-47C7-954B-13BF42027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238" y="294566"/>
            <a:ext cx="2138810" cy="321677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E553C87-AF92-4610-8D70-CA6FDC441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828" y="3979111"/>
            <a:ext cx="1673582" cy="237648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3D0C32D-7A32-4B86-92E2-8EAE9A7A59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948" y="3979111"/>
            <a:ext cx="1616657" cy="237648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68D74578-7087-4497-8484-34F6AD61AC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47" y="283552"/>
            <a:ext cx="2138810" cy="320821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274ADC19-622A-419B-B4D7-6D33954C50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402" y="3979111"/>
            <a:ext cx="1655323" cy="2474707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7B66E16-8195-43E1-B77D-03BC60403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68" y="3914225"/>
            <a:ext cx="1600320" cy="240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8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5102B-E496-0274-4576-D6FE0DAD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31298D0-741A-77EA-0C86-61F75E8C6D3E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0D8DB717-4E4E-2831-314D-0F0FF418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차별 관련 발표 논문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EB345A3C-9709-9405-4C4A-E55B0B9250E3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800">
                <a:ea typeface="나눔고딕" panose="020D0604000000000000" pitchFamily="50" charset="-127"/>
              </a:rPr>
              <a:t>“법정책 대상으로서의 여성과 여성혐오”</a:t>
            </a:r>
            <a:r>
              <a:rPr lang="en-US" altLang="ko-KR" sz="1800">
                <a:ea typeface="나눔고딕" panose="020D0604000000000000" pitchFamily="50" charset="-127"/>
              </a:rPr>
              <a:t>, 『</a:t>
            </a:r>
            <a:r>
              <a:rPr lang="ko-KR" altLang="en-US" sz="1800">
                <a:ea typeface="나눔고딕" panose="020D0604000000000000" pitchFamily="50" charset="-127"/>
              </a:rPr>
              <a:t>이화젠더법학</a:t>
            </a:r>
            <a:r>
              <a:rPr lang="en-US" altLang="ko-KR" sz="1800">
                <a:ea typeface="나눔고딕" panose="020D0604000000000000" pitchFamily="50" charset="-127"/>
              </a:rPr>
              <a:t>』 16(3), 2024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혐오범죄의 법정책”</a:t>
            </a:r>
            <a:r>
              <a:rPr lang="en-US" altLang="ko-KR" sz="1800">
                <a:ea typeface="나눔고딕" panose="020D0604000000000000" pitchFamily="50" charset="-127"/>
              </a:rPr>
              <a:t>, 『</a:t>
            </a:r>
            <a:r>
              <a:rPr lang="ko-KR" altLang="en-US" sz="1800">
                <a:ea typeface="나눔고딕" panose="020D0604000000000000" pitchFamily="50" charset="-127"/>
              </a:rPr>
              <a:t>형사정책</a:t>
            </a:r>
            <a:r>
              <a:rPr lang="en-US" altLang="ko-KR" sz="1800">
                <a:ea typeface="나눔고딕" panose="020D0604000000000000" pitchFamily="50" charset="-127"/>
              </a:rPr>
              <a:t>』 35(4), 2024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공직선거에서의 혐오표현</a:t>
            </a:r>
            <a:r>
              <a:rPr lang="en-US" altLang="ko-KR" sz="1800">
                <a:ea typeface="나눔고딕" panose="020D0604000000000000" pitchFamily="50" charset="-127"/>
              </a:rPr>
              <a:t>: </a:t>
            </a:r>
            <a:r>
              <a:rPr lang="ko-KR" altLang="en-US" sz="1800">
                <a:ea typeface="나눔고딕" panose="020D0604000000000000" pitchFamily="50" charset="-127"/>
              </a:rPr>
              <a:t>더 강력한 규제가 필요한가</a:t>
            </a:r>
            <a:r>
              <a:rPr lang="en-US" altLang="ko-KR" sz="1800">
                <a:ea typeface="나눔고딕" panose="020D0604000000000000" pitchFamily="50" charset="-127"/>
              </a:rPr>
              <a:t>? </a:t>
            </a:r>
            <a:r>
              <a:rPr lang="ko-KR" altLang="en-US" sz="1800">
                <a:ea typeface="나눔고딕" panose="020D0604000000000000" pitchFamily="50" charset="-127"/>
              </a:rPr>
              <a:t>더 많은 자유가 필요한가</a:t>
            </a:r>
            <a:r>
              <a:rPr lang="en-US" altLang="ko-KR" sz="1800">
                <a:ea typeface="나눔고딕" panose="020D0604000000000000" pitchFamily="50" charset="-127"/>
              </a:rPr>
              <a:t>?”, 『</a:t>
            </a:r>
            <a:r>
              <a:rPr lang="ko-KR" altLang="en-US" sz="1800">
                <a:ea typeface="나눔고딕" panose="020D0604000000000000" pitchFamily="50" charset="-127"/>
              </a:rPr>
              <a:t>법학연구</a:t>
            </a:r>
            <a:r>
              <a:rPr lang="en-US" altLang="ko-KR" sz="1800">
                <a:ea typeface="나눔고딕" panose="020D0604000000000000" pitchFamily="50" charset="-127"/>
              </a:rPr>
              <a:t>』 32(1), 2021.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차별이란 무엇인가</a:t>
            </a:r>
            <a:r>
              <a:rPr lang="en-US" altLang="ko-KR" sz="1800">
                <a:ea typeface="나눔고딕" panose="020D0604000000000000" pitchFamily="50" charset="-127"/>
              </a:rPr>
              <a:t>: </a:t>
            </a:r>
            <a:r>
              <a:rPr lang="ko-KR" altLang="en-US" sz="1800">
                <a:ea typeface="나눔고딕" panose="020D0604000000000000" pitchFamily="50" charset="-127"/>
              </a:rPr>
              <a:t>차별금지법상 차별금지사유의 의의”</a:t>
            </a:r>
            <a:r>
              <a:rPr lang="en-US" altLang="ko-KR" sz="1800">
                <a:ea typeface="나눔고딕" panose="020D0604000000000000" pitchFamily="50" charset="-127"/>
              </a:rPr>
              <a:t>, 『</a:t>
            </a:r>
            <a:r>
              <a:rPr lang="ko-KR" altLang="en-US" sz="1800">
                <a:ea typeface="나눔고딕" panose="020D0604000000000000" pitchFamily="50" charset="-127"/>
              </a:rPr>
              <a:t>법과사회</a:t>
            </a:r>
            <a:r>
              <a:rPr lang="en-US" altLang="ko-KR" sz="1800">
                <a:ea typeface="나눔고딕" panose="020D0604000000000000" pitchFamily="50" charset="-127"/>
              </a:rPr>
              <a:t>』 66, 2021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혐오표현의 해악과 개입의 정당성</a:t>
            </a:r>
            <a:r>
              <a:rPr lang="en-US" altLang="ko-KR" sz="1800">
                <a:ea typeface="나눔고딕" panose="020D0604000000000000" pitchFamily="50" charset="-127"/>
              </a:rPr>
              <a:t>: </a:t>
            </a:r>
            <a:r>
              <a:rPr lang="ko-KR" altLang="en-US" sz="1800">
                <a:ea typeface="나눔고딕" panose="020D0604000000000000" pitchFamily="50" charset="-127"/>
              </a:rPr>
              <a:t>금지와 방치를 넘어서”</a:t>
            </a:r>
            <a:r>
              <a:rPr lang="en-US" altLang="ko-KR" sz="1800">
                <a:ea typeface="나눔고딕" panose="020D0604000000000000" pitchFamily="50" charset="-127"/>
              </a:rPr>
              <a:t>, 『</a:t>
            </a:r>
            <a:r>
              <a:rPr lang="ko-KR" altLang="en-US" sz="1800">
                <a:ea typeface="나눔고딕" panose="020D0604000000000000" pitchFamily="50" charset="-127"/>
              </a:rPr>
              <a:t>법철학연구</a:t>
            </a:r>
            <a:r>
              <a:rPr lang="en-US" altLang="ko-KR" sz="1800">
                <a:ea typeface="나눔고딕" panose="020D0604000000000000" pitchFamily="50" charset="-127"/>
              </a:rPr>
              <a:t>』 22(3), 2019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차별금지법상 차별적 괴롭힘에 관한 연구”</a:t>
            </a:r>
            <a:r>
              <a:rPr lang="en-US" altLang="ko-KR" sz="1800">
                <a:ea typeface="나눔고딕" panose="020D0604000000000000" pitchFamily="50" charset="-127"/>
              </a:rPr>
              <a:t>, 『</a:t>
            </a:r>
            <a:r>
              <a:rPr lang="ko-KR" altLang="en-US" sz="1800">
                <a:ea typeface="나눔고딕" panose="020D0604000000000000" pitchFamily="50" charset="-127"/>
              </a:rPr>
              <a:t>법학연구</a:t>
            </a:r>
            <a:r>
              <a:rPr lang="en-US" altLang="ko-KR" sz="1800">
                <a:ea typeface="나눔고딕" panose="020D0604000000000000" pitchFamily="50" charset="-127"/>
              </a:rPr>
              <a:t>』 59, 2019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혐오에 어떻게 대응할 것인가</a:t>
            </a:r>
            <a:r>
              <a:rPr lang="en-US" altLang="ko-KR" sz="1800">
                <a:ea typeface="나눔고딕" panose="020D0604000000000000" pitchFamily="50" charset="-127"/>
              </a:rPr>
              <a:t>?: </a:t>
            </a:r>
            <a:r>
              <a:rPr lang="ko-KR" altLang="en-US" sz="1800">
                <a:ea typeface="나눔고딕" panose="020D0604000000000000" pitchFamily="50" charset="-127"/>
              </a:rPr>
              <a:t>혐오에 관한 법과 정책”</a:t>
            </a:r>
            <a:r>
              <a:rPr lang="en-US" altLang="ko-KR" sz="1800">
                <a:ea typeface="나눔고딕" panose="020D0604000000000000" pitchFamily="50" charset="-127"/>
              </a:rPr>
              <a:t>, 『</a:t>
            </a:r>
            <a:r>
              <a:rPr lang="ko-KR" altLang="en-US" sz="1800">
                <a:ea typeface="나눔고딕" panose="020D0604000000000000" pitchFamily="50" charset="-127"/>
              </a:rPr>
              <a:t>법학연구</a:t>
            </a:r>
            <a:r>
              <a:rPr lang="en-US" altLang="ko-KR" sz="1800">
                <a:ea typeface="나눔고딕" panose="020D0604000000000000" pitchFamily="50" charset="-127"/>
              </a:rPr>
              <a:t>』 30(2), 2019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역사부정죄의 정당성 근거</a:t>
            </a:r>
            <a:r>
              <a:rPr lang="en-US" altLang="ko-KR" sz="1800">
                <a:ea typeface="나눔고딕" panose="020D0604000000000000" pitchFamily="50" charset="-127"/>
              </a:rPr>
              <a:t>: </a:t>
            </a:r>
            <a:r>
              <a:rPr lang="ko-KR" altLang="en-US" sz="1800">
                <a:ea typeface="나눔고딕" panose="020D0604000000000000" pitchFamily="50" charset="-127"/>
              </a:rPr>
              <a:t>혐오표현으로서의 역사부정죄의 의의와 역사부정죄 법안에 대한 비판적 고찰”</a:t>
            </a:r>
            <a:r>
              <a:rPr lang="en-US" altLang="ko-KR" sz="1800">
                <a:ea typeface="나눔고딕" panose="020D0604000000000000" pitchFamily="50" charset="-127"/>
              </a:rPr>
              <a:t>, 『</a:t>
            </a:r>
            <a:r>
              <a:rPr lang="ko-KR" altLang="en-US" sz="1800">
                <a:ea typeface="나눔고딕" panose="020D0604000000000000" pitchFamily="50" charset="-127"/>
              </a:rPr>
              <a:t>법학논총</a:t>
            </a:r>
            <a:r>
              <a:rPr lang="en-US" altLang="ko-KR" sz="1800">
                <a:ea typeface="나눔고딕" panose="020D0604000000000000" pitchFamily="50" charset="-127"/>
              </a:rPr>
              <a:t>』  3(2),  2019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포괄적 차별금지법의 필요성</a:t>
            </a:r>
            <a:r>
              <a:rPr lang="en-US" altLang="ko-KR" sz="1800">
                <a:ea typeface="나눔고딕" panose="020D0604000000000000" pitchFamily="50" charset="-127"/>
              </a:rPr>
              <a:t>: </a:t>
            </a:r>
            <a:r>
              <a:rPr lang="ko-KR" altLang="en-US" sz="1800">
                <a:ea typeface="나눔고딕" panose="020D0604000000000000" pitchFamily="50" charset="-127"/>
              </a:rPr>
              <a:t>평등기본법을 위하여”</a:t>
            </a:r>
            <a:r>
              <a:rPr lang="en-US" altLang="ko-KR" sz="1800">
                <a:ea typeface="나눔고딕" panose="020D0604000000000000" pitchFamily="50" charset="-127"/>
              </a:rPr>
              <a:t>, 『</a:t>
            </a:r>
            <a:r>
              <a:rPr lang="ko-KR" altLang="en-US" sz="1800">
                <a:ea typeface="나눔고딕" panose="020D0604000000000000" pitchFamily="50" charset="-127"/>
              </a:rPr>
              <a:t>이화젠더법학</a:t>
            </a:r>
            <a:r>
              <a:rPr lang="en-US" altLang="ko-KR" sz="1800">
                <a:ea typeface="나눔고딕" panose="020D0604000000000000" pitchFamily="50" charset="-127"/>
              </a:rPr>
              <a:t>』 10(3), 2018</a:t>
            </a:r>
          </a:p>
          <a:p>
            <a:pPr marL="0" indent="0">
              <a:buNone/>
            </a:pPr>
            <a:r>
              <a:rPr lang="en-US" altLang="ko-KR" sz="1800">
                <a:ea typeface="나눔고딕" panose="020D0604000000000000" pitchFamily="50" charset="-127"/>
              </a:rPr>
              <a:t>“</a:t>
            </a:r>
            <a:r>
              <a:rPr lang="ko-KR" altLang="en-US" sz="1800">
                <a:ea typeface="나눔고딕" panose="020D0604000000000000" pitchFamily="50" charset="-127"/>
              </a:rPr>
              <a:t>혐오표현의 규제</a:t>
            </a:r>
            <a:r>
              <a:rPr lang="en-US" altLang="ko-KR" sz="1800">
                <a:ea typeface="나눔고딕" panose="020D0604000000000000" pitchFamily="50" charset="-127"/>
              </a:rPr>
              <a:t>: </a:t>
            </a:r>
            <a:r>
              <a:rPr lang="ko-KR" altLang="en-US" sz="1800">
                <a:ea typeface="나눔고딕" panose="020D0604000000000000" pitchFamily="50" charset="-127"/>
              </a:rPr>
              <a:t>표현의 자유와의 충돌을 피하기 위한 규제대안의 모색”</a:t>
            </a:r>
            <a:r>
              <a:rPr lang="en-US" altLang="ko-KR" sz="1800">
                <a:ea typeface="나눔고딕" panose="020D0604000000000000" pitchFamily="50" charset="-127"/>
              </a:rPr>
              <a:t>, 『</a:t>
            </a:r>
            <a:r>
              <a:rPr lang="ko-KR" altLang="en-US" sz="1800">
                <a:ea typeface="나눔고딕" panose="020D0604000000000000" pitchFamily="50" charset="-127"/>
              </a:rPr>
              <a:t>법과사회</a:t>
            </a:r>
            <a:r>
              <a:rPr lang="en-US" altLang="ko-KR" sz="1800">
                <a:ea typeface="나눔고딕" panose="020D0604000000000000" pitchFamily="50" charset="-127"/>
              </a:rPr>
              <a:t>』 50, 2015</a:t>
            </a:r>
            <a:endParaRPr lang="en-US" altLang="ko-KR" sz="1800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987920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8A826-C97A-F25B-3D17-633976B9F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B578A94E-64BB-7F46-03AC-43D84416F82B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AA88BB8C-EEFC-2723-0847-D8888D3D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차별 관련 단행본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2F7AAF61-1121-00AD-1347-6515940A6087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700">
                <a:ea typeface="나눔고딕" panose="020D0604000000000000" pitchFamily="50" charset="-127"/>
              </a:rPr>
              <a:t>단독 저서</a:t>
            </a:r>
            <a:endParaRPr lang="en-US" altLang="ko-KR" sz="17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법의 이유</a:t>
            </a:r>
            <a:r>
              <a:rPr lang="en-US" altLang="ko-KR" sz="1700">
                <a:ea typeface="나눔고딕" panose="020D0604000000000000" pitchFamily="50" charset="-127"/>
              </a:rPr>
              <a:t>: </a:t>
            </a:r>
            <a:r>
              <a:rPr lang="ko-KR" altLang="en-US" sz="1700">
                <a:ea typeface="나눔고딕" panose="020D0604000000000000" pitchFamily="50" charset="-127"/>
              </a:rPr>
              <a:t>영화로 이해하는 시민의 교양</a:t>
            </a:r>
            <a:r>
              <a:rPr lang="en-US" altLang="ko-KR" sz="1700">
                <a:ea typeface="나눔고딕" panose="020D0604000000000000" pitchFamily="50" charset="-127"/>
              </a:rPr>
              <a:t>』(</a:t>
            </a:r>
            <a:r>
              <a:rPr lang="ko-KR" altLang="en-US" sz="1700">
                <a:ea typeface="나눔고딕" panose="020D0604000000000000" pitchFamily="50" charset="-127"/>
              </a:rPr>
              <a:t>아르테</a:t>
            </a:r>
            <a:r>
              <a:rPr lang="en-US" altLang="ko-KR" sz="1700">
                <a:ea typeface="나눔고딕" panose="020D0604000000000000" pitchFamily="50" charset="-127"/>
              </a:rPr>
              <a:t>, 2019)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말이 칼이 될 때</a:t>
            </a:r>
            <a:r>
              <a:rPr lang="en-US" altLang="ko-KR" sz="1700">
                <a:ea typeface="나눔고딕" panose="020D0604000000000000" pitchFamily="50" charset="-127"/>
              </a:rPr>
              <a:t>: </a:t>
            </a:r>
            <a:r>
              <a:rPr lang="ko-KR" altLang="en-US" sz="1700">
                <a:ea typeface="나눔고딕" panose="020D0604000000000000" pitchFamily="50" charset="-127"/>
              </a:rPr>
              <a:t>혐오표현은 무엇이고 왜 문제인가</a:t>
            </a:r>
            <a:r>
              <a:rPr lang="en-US" altLang="ko-KR" sz="1700">
                <a:ea typeface="나눔고딕" panose="020D0604000000000000" pitchFamily="50" charset="-127"/>
              </a:rPr>
              <a:t>』(</a:t>
            </a:r>
            <a:r>
              <a:rPr lang="ko-KR" altLang="en-US" sz="1700">
                <a:ea typeface="나눔고딕" panose="020D0604000000000000" pitchFamily="50" charset="-127"/>
              </a:rPr>
              <a:t>어크로스</a:t>
            </a:r>
            <a:r>
              <a:rPr lang="en-US" altLang="ko-KR" sz="1700">
                <a:ea typeface="나눔고딕" panose="020D0604000000000000" pitchFamily="50" charset="-127"/>
              </a:rPr>
              <a:t>, 2018)</a:t>
            </a:r>
          </a:p>
          <a:p>
            <a:pPr marL="0" indent="0">
              <a:buNone/>
            </a:pPr>
            <a:endParaRPr lang="en-US" altLang="ko-KR" sz="17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700">
                <a:ea typeface="나눔고딕" panose="020D0604000000000000" pitchFamily="50" charset="-127"/>
              </a:rPr>
              <a:t>공저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동아시아의 역사부정과 혐오정동</a:t>
            </a:r>
            <a:r>
              <a:rPr lang="en-US" altLang="ko-KR" sz="1700">
                <a:ea typeface="나눔고딕" panose="020D0604000000000000" pitchFamily="50" charset="-127"/>
              </a:rPr>
              <a:t>』(</a:t>
            </a:r>
            <a:r>
              <a:rPr lang="ko-KR" altLang="en-US" sz="1700">
                <a:ea typeface="나눔고딕" panose="020D0604000000000000" pitchFamily="50" charset="-127"/>
              </a:rPr>
              <a:t>조경희 편</a:t>
            </a:r>
            <a:r>
              <a:rPr lang="en-US" altLang="ko-KR" sz="1700">
                <a:ea typeface="나눔고딕" panose="020D0604000000000000" pitchFamily="50" charset="-127"/>
              </a:rPr>
              <a:t>, </a:t>
            </a:r>
            <a:r>
              <a:rPr lang="ko-KR" altLang="en-US" sz="1700">
                <a:ea typeface="나눔고딕" panose="020D0604000000000000" pitchFamily="50" charset="-127"/>
              </a:rPr>
              <a:t>소명출판</a:t>
            </a:r>
            <a:r>
              <a:rPr lang="en-US" altLang="ko-KR" sz="1700">
                <a:ea typeface="나눔고딕" panose="020D0604000000000000" pitchFamily="50" charset="-127"/>
              </a:rPr>
              <a:t>, 2025)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젠더와 법</a:t>
            </a:r>
            <a:r>
              <a:rPr lang="en-US" altLang="ko-KR" sz="1700">
                <a:ea typeface="나눔고딕" panose="020D0604000000000000" pitchFamily="50" charset="-127"/>
              </a:rPr>
              <a:t>』(</a:t>
            </a:r>
            <a:r>
              <a:rPr lang="ko-KR" altLang="en-US" sz="1700">
                <a:ea typeface="나눔고딕" panose="020D0604000000000000" pitchFamily="50" charset="-127"/>
              </a:rPr>
              <a:t>법문사</a:t>
            </a:r>
            <a:r>
              <a:rPr lang="en-US" altLang="ko-KR" sz="1700">
                <a:ea typeface="나눔고딕" panose="020D0604000000000000" pitchFamily="50" charset="-127"/>
              </a:rPr>
              <a:t>, 2022)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차별과 혐오를 넘어서</a:t>
            </a:r>
            <a:r>
              <a:rPr lang="en-US" altLang="ko-KR" sz="1700">
                <a:ea typeface="나눔고딕" panose="020D0604000000000000" pitchFamily="50" charset="-127"/>
              </a:rPr>
              <a:t>: </a:t>
            </a:r>
            <a:r>
              <a:rPr lang="ko-KR" altLang="en-US" sz="1700">
                <a:ea typeface="나눔고딕" panose="020D0604000000000000" pitchFamily="50" charset="-127"/>
              </a:rPr>
              <a:t>왜 문화다양성인가</a:t>
            </a:r>
            <a:r>
              <a:rPr lang="en-US" altLang="ko-KR" sz="1700">
                <a:ea typeface="나눔고딕" panose="020D0604000000000000" pitchFamily="50" charset="-127"/>
              </a:rPr>
              <a:t>』(</a:t>
            </a:r>
            <a:r>
              <a:rPr lang="ko-KR" altLang="en-US" sz="1700">
                <a:ea typeface="나눔고딕" panose="020D0604000000000000" pitchFamily="50" charset="-127"/>
              </a:rPr>
              <a:t>컬처룩</a:t>
            </a:r>
            <a:r>
              <a:rPr lang="en-US" altLang="ko-KR" sz="1700">
                <a:ea typeface="나눔고딕" panose="020D0604000000000000" pitchFamily="50" charset="-127"/>
              </a:rPr>
              <a:t>, 2022)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혐오이론</a:t>
            </a:r>
            <a:r>
              <a:rPr lang="en-US" altLang="ko-KR" sz="1700">
                <a:ea typeface="나눔고딕" panose="020D0604000000000000" pitchFamily="50" charset="-127"/>
              </a:rPr>
              <a:t>: </a:t>
            </a:r>
            <a:r>
              <a:rPr lang="ko-KR" altLang="en-US" sz="1700">
                <a:ea typeface="나눔고딕" panose="020D0604000000000000" pitchFamily="50" charset="-127"/>
              </a:rPr>
              <a:t>학제적 접근</a:t>
            </a:r>
            <a:r>
              <a:rPr lang="en-US" altLang="ko-KR" sz="1700">
                <a:ea typeface="나눔고딕" panose="020D0604000000000000" pitchFamily="50" charset="-127"/>
              </a:rPr>
              <a:t>』(</a:t>
            </a:r>
            <a:r>
              <a:rPr lang="ko-KR" altLang="en-US" sz="1700">
                <a:ea typeface="나눔고딕" panose="020D0604000000000000" pitchFamily="50" charset="-127"/>
              </a:rPr>
              <a:t>한울아카데미</a:t>
            </a:r>
            <a:r>
              <a:rPr lang="en-US" altLang="ko-KR" sz="1700">
                <a:ea typeface="나눔고딕" panose="020D0604000000000000" pitchFamily="50" charset="-127"/>
              </a:rPr>
              <a:t>, 2022)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헤이트</a:t>
            </a:r>
            <a:r>
              <a:rPr lang="en-US" altLang="ko-KR" sz="1700">
                <a:ea typeface="나눔고딕" panose="020D0604000000000000" pitchFamily="50" charset="-127"/>
              </a:rPr>
              <a:t>, </a:t>
            </a:r>
            <a:r>
              <a:rPr lang="ko-KR" altLang="en-US" sz="1700">
                <a:ea typeface="나눔고딕" panose="020D0604000000000000" pitchFamily="50" charset="-127"/>
              </a:rPr>
              <a:t>왜 혐오의 역사는 반복될까</a:t>
            </a:r>
            <a:r>
              <a:rPr lang="en-US" altLang="ko-KR" sz="1700">
                <a:ea typeface="나눔고딕" panose="020D0604000000000000" pitchFamily="50" charset="-127"/>
              </a:rPr>
              <a:t>』(</a:t>
            </a:r>
            <a:r>
              <a:rPr lang="ko-KR" altLang="en-US" sz="1700">
                <a:ea typeface="나눔고딕" panose="020D0604000000000000" pitchFamily="50" charset="-127"/>
              </a:rPr>
              <a:t>마로니에북스</a:t>
            </a:r>
            <a:r>
              <a:rPr lang="en-US" altLang="ko-KR" sz="1700">
                <a:ea typeface="나눔고딕" panose="020D0604000000000000" pitchFamily="50" charset="-127"/>
              </a:rPr>
              <a:t>, 2021)</a:t>
            </a:r>
          </a:p>
          <a:p>
            <a:pPr marL="0" indent="0">
              <a:buNone/>
            </a:pPr>
            <a:endParaRPr lang="en-US" altLang="ko-KR" sz="17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1700">
                <a:ea typeface="나눔고딕" panose="020D0604000000000000" pitchFamily="50" charset="-127"/>
              </a:rPr>
              <a:t>번역서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혐오</a:t>
            </a:r>
            <a:r>
              <a:rPr lang="en-US" altLang="ko-KR" sz="1700">
                <a:ea typeface="나눔고딕" panose="020D0604000000000000" pitchFamily="50" charset="-127"/>
              </a:rPr>
              <a:t>: </a:t>
            </a:r>
            <a:r>
              <a:rPr lang="ko-KR" altLang="en-US" sz="1700">
                <a:ea typeface="나눔고딕" panose="020D0604000000000000" pitchFamily="50" charset="-127"/>
              </a:rPr>
              <a:t>우리는 왜 검열이 아닌 표현의 자유로 맞서야 하는가</a:t>
            </a:r>
            <a:r>
              <a:rPr lang="en-US" altLang="ko-KR" sz="1700">
                <a:ea typeface="나눔고딕" panose="020D0604000000000000" pitchFamily="50" charset="-127"/>
              </a:rPr>
              <a:t>?』 (</a:t>
            </a:r>
            <a:r>
              <a:rPr lang="ko-KR" altLang="en-US" sz="1700">
                <a:ea typeface="나눔고딕" panose="020D0604000000000000" pitchFamily="50" charset="-127"/>
              </a:rPr>
              <a:t>홍성수</a:t>
            </a:r>
            <a:r>
              <a:rPr lang="en-US" altLang="ko-KR" sz="1700">
                <a:ea typeface="나눔고딕" panose="020D0604000000000000" pitchFamily="50" charset="-127"/>
              </a:rPr>
              <a:t>/</a:t>
            </a:r>
            <a:r>
              <a:rPr lang="ko-KR" altLang="en-US" sz="1700">
                <a:ea typeface="나눔고딕" panose="020D0604000000000000" pitchFamily="50" charset="-127"/>
              </a:rPr>
              <a:t>유민석 역</a:t>
            </a:r>
            <a:r>
              <a:rPr lang="en-US" altLang="ko-KR" sz="1700">
                <a:ea typeface="나눔고딕" panose="020D0604000000000000" pitchFamily="50" charset="-127"/>
              </a:rPr>
              <a:t>, </a:t>
            </a:r>
            <a:r>
              <a:rPr lang="ko-KR" altLang="en-US" sz="1700">
                <a:ea typeface="나눔고딕" panose="020D0604000000000000" pitchFamily="50" charset="-127"/>
              </a:rPr>
              <a:t>네이든 스트로슨 저</a:t>
            </a:r>
            <a:r>
              <a:rPr lang="en-US" altLang="ko-KR" sz="1700">
                <a:ea typeface="나눔고딕" panose="020D0604000000000000" pitchFamily="50" charset="-127"/>
              </a:rPr>
              <a:t>, </a:t>
            </a:r>
            <a:r>
              <a:rPr lang="ko-KR" altLang="en-US" sz="1700">
                <a:ea typeface="나눔고딕" panose="020D0604000000000000" pitchFamily="50" charset="-127"/>
              </a:rPr>
              <a:t>아르테</a:t>
            </a:r>
            <a:r>
              <a:rPr lang="en-US" altLang="ko-KR" sz="1700">
                <a:ea typeface="나눔고딕" panose="020D0604000000000000" pitchFamily="50" charset="-127"/>
              </a:rPr>
              <a:t>, 2023)</a:t>
            </a:r>
          </a:p>
          <a:p>
            <a:pPr marL="0" indent="0">
              <a:buNone/>
            </a:pPr>
            <a:r>
              <a:rPr lang="en-US" altLang="ko-KR" sz="1700">
                <a:ea typeface="나눔고딕" panose="020D0604000000000000" pitchFamily="50" charset="-127"/>
              </a:rPr>
              <a:t>『</a:t>
            </a:r>
            <a:r>
              <a:rPr lang="ko-KR" altLang="en-US" sz="1700">
                <a:ea typeface="나눔고딕" panose="020D0604000000000000" pitchFamily="50" charset="-127"/>
              </a:rPr>
              <a:t>혐오표현</a:t>
            </a:r>
            <a:r>
              <a:rPr lang="en-US" altLang="ko-KR" sz="1700">
                <a:ea typeface="나눔고딕" panose="020D0604000000000000" pitchFamily="50" charset="-127"/>
              </a:rPr>
              <a:t>, </a:t>
            </a:r>
            <a:r>
              <a:rPr lang="ko-KR" altLang="en-US" sz="1700">
                <a:ea typeface="나눔고딕" panose="020D0604000000000000" pitchFamily="50" charset="-127"/>
              </a:rPr>
              <a:t>자유는 어떻게 해악이 되는가</a:t>
            </a:r>
            <a:r>
              <a:rPr lang="en-US" altLang="ko-KR" sz="1700">
                <a:ea typeface="나눔고딕" panose="020D0604000000000000" pitchFamily="50" charset="-127"/>
              </a:rPr>
              <a:t>』 (</a:t>
            </a:r>
            <a:r>
              <a:rPr lang="ko-KR" altLang="en-US" sz="1700">
                <a:ea typeface="나눔고딕" panose="020D0604000000000000" pitchFamily="50" charset="-127"/>
              </a:rPr>
              <a:t>홍성수</a:t>
            </a:r>
            <a:r>
              <a:rPr lang="en-US" altLang="ko-KR" sz="1700">
                <a:ea typeface="나눔고딕" panose="020D0604000000000000" pitchFamily="50" charset="-127"/>
              </a:rPr>
              <a:t>/</a:t>
            </a:r>
            <a:r>
              <a:rPr lang="ko-KR" altLang="en-US" sz="1700">
                <a:ea typeface="나눔고딕" panose="020D0604000000000000" pitchFamily="50" charset="-127"/>
              </a:rPr>
              <a:t>이소영 역</a:t>
            </a:r>
            <a:r>
              <a:rPr lang="en-US" altLang="ko-KR" sz="1700">
                <a:ea typeface="나눔고딕" panose="020D0604000000000000" pitchFamily="50" charset="-127"/>
              </a:rPr>
              <a:t>, </a:t>
            </a:r>
            <a:r>
              <a:rPr lang="ko-KR" altLang="en-US" sz="1700">
                <a:ea typeface="나눔고딕" panose="020D0604000000000000" pitchFamily="50" charset="-127"/>
              </a:rPr>
              <a:t>이후</a:t>
            </a:r>
            <a:r>
              <a:rPr lang="en-US" altLang="ko-KR" sz="1700">
                <a:ea typeface="나눔고딕" panose="020D0604000000000000" pitchFamily="50" charset="-127"/>
              </a:rPr>
              <a:t>, 2017)</a:t>
            </a:r>
          </a:p>
        </p:txBody>
      </p:sp>
    </p:spTree>
    <p:extLst>
      <p:ext uri="{BB962C8B-B14F-4D97-AF65-F5344CB8AC3E}">
        <p14:creationId xmlns:p14="http://schemas.microsoft.com/office/powerpoint/2010/main" val="234697412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5AB34-C1C0-9C1E-3247-0A4A0EBD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8A21A797-5470-0A28-6966-DDBF63B79584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ED6D88E2-1221-D0EE-7EF6-0F3076829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차별의 피라미드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F86F5A2F-B8B1-A903-4A5E-904ED27B274D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ko-KR" sz="2800" dirty="0">
              <a:ea typeface="나눔고딕" panose="020D0604000000000000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64031D84-B9E5-94C2-36F0-377DFD10AAD3}"/>
              </a:ext>
            </a:extLst>
          </p:cNvPr>
          <p:cNvGrpSpPr/>
          <p:nvPr/>
        </p:nvGrpSpPr>
        <p:grpSpPr>
          <a:xfrm>
            <a:off x="1072054" y="1305004"/>
            <a:ext cx="8601075" cy="4921057"/>
            <a:chOff x="1552576" y="1655372"/>
            <a:chExt cx="10083781" cy="4721943"/>
          </a:xfrm>
        </p:grpSpPr>
        <p:sp>
          <p:nvSpPr>
            <p:cNvPr id="5" name="사다리꼴 4">
              <a:extLst>
                <a:ext uri="{FF2B5EF4-FFF2-40B4-BE49-F238E27FC236}">
                  <a16:creationId xmlns:a16="http://schemas.microsoft.com/office/drawing/2014/main" id="{83BE4891-EA8A-3BF5-74FB-1B9100F1BFC0}"/>
                </a:ext>
              </a:extLst>
            </p:cNvPr>
            <p:cNvSpPr/>
            <p:nvPr/>
          </p:nvSpPr>
          <p:spPr>
            <a:xfrm>
              <a:off x="1552576" y="5529589"/>
              <a:ext cx="5857874" cy="847726"/>
            </a:xfrm>
            <a:prstGeom prst="trapezoid">
              <a:avLst>
                <a:gd name="adj" fmla="val 61419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사다리꼴 5">
              <a:extLst>
                <a:ext uri="{FF2B5EF4-FFF2-40B4-BE49-F238E27FC236}">
                  <a16:creationId xmlns:a16="http://schemas.microsoft.com/office/drawing/2014/main" id="{D60EF5B4-6EDA-D3E8-CD06-EB1C9604943D}"/>
                </a:ext>
              </a:extLst>
            </p:cNvPr>
            <p:cNvSpPr/>
            <p:nvPr/>
          </p:nvSpPr>
          <p:spPr>
            <a:xfrm>
              <a:off x="2095501" y="4695824"/>
              <a:ext cx="4781549" cy="809805"/>
            </a:xfrm>
            <a:prstGeom prst="trapezoid">
              <a:avLst>
                <a:gd name="adj" fmla="val 61746"/>
              </a:avLst>
            </a:prstGeom>
            <a:solidFill>
              <a:srgbClr val="F8C6A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사다리꼴 6">
              <a:extLst>
                <a:ext uri="{FF2B5EF4-FFF2-40B4-BE49-F238E27FC236}">
                  <a16:creationId xmlns:a16="http://schemas.microsoft.com/office/drawing/2014/main" id="{CA79D283-304E-4746-2C59-0148E94CE83C}"/>
                </a:ext>
              </a:extLst>
            </p:cNvPr>
            <p:cNvSpPr/>
            <p:nvPr/>
          </p:nvSpPr>
          <p:spPr>
            <a:xfrm>
              <a:off x="2623329" y="3848100"/>
              <a:ext cx="3739371" cy="813578"/>
            </a:xfrm>
            <a:prstGeom prst="trapezoid">
              <a:avLst>
                <a:gd name="adj" fmla="val 62116"/>
              </a:avLst>
            </a:prstGeom>
            <a:solidFill>
              <a:srgbClr val="F5B38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사다리꼴 7">
              <a:extLst>
                <a:ext uri="{FF2B5EF4-FFF2-40B4-BE49-F238E27FC236}">
                  <a16:creationId xmlns:a16="http://schemas.microsoft.com/office/drawing/2014/main" id="{71F409BE-F161-3567-EB39-837048F820BA}"/>
                </a:ext>
              </a:extLst>
            </p:cNvPr>
            <p:cNvSpPr/>
            <p:nvPr/>
          </p:nvSpPr>
          <p:spPr>
            <a:xfrm>
              <a:off x="3143249" y="3022300"/>
              <a:ext cx="2695575" cy="785004"/>
            </a:xfrm>
            <a:prstGeom prst="trapezoid">
              <a:avLst>
                <a:gd name="adj" fmla="val 62979"/>
              </a:avLst>
            </a:prstGeom>
            <a:solidFill>
              <a:srgbClr val="F39A6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이등변 삼각형 8">
              <a:extLst>
                <a:ext uri="{FF2B5EF4-FFF2-40B4-BE49-F238E27FC236}">
                  <a16:creationId xmlns:a16="http://schemas.microsoft.com/office/drawing/2014/main" id="{1D148FA1-453C-E680-8D49-E73AA09F823A}"/>
                </a:ext>
              </a:extLst>
            </p:cNvPr>
            <p:cNvSpPr/>
            <p:nvPr/>
          </p:nvSpPr>
          <p:spPr>
            <a:xfrm>
              <a:off x="3657601" y="1655372"/>
              <a:ext cx="1657349" cy="1325953"/>
            </a:xfrm>
            <a:prstGeom prst="triangle">
              <a:avLst>
                <a:gd name="adj" fmla="val 49410"/>
              </a:avLst>
            </a:prstGeom>
            <a:solidFill>
              <a:srgbClr val="EF83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C0CA63-6EFF-47D8-C529-F784CF3000FF}"/>
                </a:ext>
              </a:extLst>
            </p:cNvPr>
            <p:cNvSpPr txBox="1"/>
            <p:nvPr/>
          </p:nvSpPr>
          <p:spPr>
            <a:xfrm>
              <a:off x="4182233" y="5682355"/>
              <a:ext cx="691216" cy="590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2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편견</a:t>
              </a:r>
              <a:r>
                <a:rPr lang="ko-KR" altLang="en-US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endParaRPr lang="en-US" altLang="ko-KR" sz="12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(bias)</a:t>
              </a:r>
              <a:endParaRPr lang="ko-KR" altLang="en-US" sz="12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63FE5A-4D4A-47A6-2955-065AB7A54AA8}"/>
                </a:ext>
              </a:extLst>
            </p:cNvPr>
            <p:cNvSpPr txBox="1"/>
            <p:nvPr/>
          </p:nvSpPr>
          <p:spPr>
            <a:xfrm>
              <a:off x="7579766" y="5588057"/>
              <a:ext cx="4056591" cy="53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어떤 집단에 대한 부정적인</a:t>
              </a:r>
              <a:endPara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생각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고정관념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(stereotyping)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DB49090-8E00-5951-4E2E-2767F17741D1}"/>
                </a:ext>
              </a:extLst>
            </p:cNvPr>
            <p:cNvSpPr txBox="1"/>
            <p:nvPr/>
          </p:nvSpPr>
          <p:spPr>
            <a:xfrm>
              <a:off x="2915331" y="4805402"/>
              <a:ext cx="3132364" cy="590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혐오표현</a:t>
              </a:r>
              <a:endParaRPr lang="en-US" altLang="ko-KR" sz="22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(hate speech</a:t>
              </a:r>
              <a:r>
                <a:rPr lang="en-US" altLang="ko-KR" sz="12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581FA7-85AF-BFAB-8992-7378A9F09466}"/>
                </a:ext>
              </a:extLst>
            </p:cNvPr>
            <p:cNvSpPr txBox="1"/>
            <p:nvPr/>
          </p:nvSpPr>
          <p:spPr>
            <a:xfrm>
              <a:off x="7031277" y="4748710"/>
              <a:ext cx="4367645" cy="53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인종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성별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성적지향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종교 등을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</a:p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이유로 한 모욕이나 협박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혐오선동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48E530-0BB7-6AEF-18E3-09BA9ABEC318}"/>
                </a:ext>
              </a:extLst>
            </p:cNvPr>
            <p:cNvSpPr txBox="1"/>
            <p:nvPr/>
          </p:nvSpPr>
          <p:spPr>
            <a:xfrm>
              <a:off x="3695702" y="3962137"/>
              <a:ext cx="1664278" cy="590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차별</a:t>
              </a:r>
              <a:r>
                <a:rPr lang="ko-KR" altLang="en-US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endParaRPr lang="en-US" altLang="ko-KR" sz="12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(discrimination)</a:t>
              </a:r>
              <a:endParaRPr lang="ko-KR" altLang="en-US" sz="12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55B582-A630-2477-E0CE-D0F4AD21B762}"/>
                </a:ext>
              </a:extLst>
            </p:cNvPr>
            <p:cNvSpPr txBox="1"/>
            <p:nvPr/>
          </p:nvSpPr>
          <p:spPr>
            <a:xfrm>
              <a:off x="6622280" y="3909362"/>
              <a:ext cx="3739371" cy="53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고용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교육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등의 영역에서의 차별</a:t>
              </a:r>
              <a:endPara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불이익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괴롭힘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성희롱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21A367D-7978-E299-5F77-650494398535}"/>
                </a:ext>
              </a:extLst>
            </p:cNvPr>
            <p:cNvSpPr txBox="1"/>
            <p:nvPr/>
          </p:nvSpPr>
          <p:spPr>
            <a:xfrm>
              <a:off x="3171145" y="3158331"/>
              <a:ext cx="2687411" cy="5611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혐오범죄</a:t>
              </a:r>
              <a:r>
                <a:rPr lang="ko-KR" altLang="en-US" sz="20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endPara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(hate crime)</a:t>
              </a:r>
              <a:endParaRPr lang="ko-KR" altLang="en-US" sz="12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C106F4-CDBC-BD5C-DC61-ED7A94421307}"/>
                </a:ext>
              </a:extLst>
            </p:cNvPr>
            <p:cNvSpPr txBox="1"/>
            <p:nvPr/>
          </p:nvSpPr>
          <p:spPr>
            <a:xfrm>
              <a:off x="6047695" y="3162562"/>
              <a:ext cx="4367645" cy="53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편견을 동기로 하는 범죄</a:t>
              </a:r>
              <a:endPara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폭행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재물손괴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성폭력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살인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등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F74A6FB-4F80-621A-3A95-E7DAB1F35335}"/>
                </a:ext>
              </a:extLst>
            </p:cNvPr>
            <p:cNvSpPr txBox="1"/>
            <p:nvPr/>
          </p:nvSpPr>
          <p:spPr>
            <a:xfrm>
              <a:off x="3695702" y="2335884"/>
              <a:ext cx="1638299" cy="53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 err="1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제노사이드</a:t>
              </a:r>
              <a:endPara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2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(genocide)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E69C3D-90DE-02E2-E8E4-B5DCEFB82163}"/>
                </a:ext>
              </a:extLst>
            </p:cNvPr>
            <p:cNvSpPr txBox="1"/>
            <p:nvPr/>
          </p:nvSpPr>
          <p:spPr>
            <a:xfrm>
              <a:off x="5447948" y="2336459"/>
              <a:ext cx="4160114" cy="53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집단 구성원 전체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또는 일부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에 대한</a:t>
              </a:r>
              <a:endPara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의도적 </a:t>
              </a:r>
              <a:r>
                <a:rPr lang="en-US" altLang="ko-KR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·</a:t>
              </a:r>
              <a:r>
                <a:rPr lang="ko-KR" altLang="en-US" sz="1500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조직적인 말살</a:t>
              </a:r>
            </a:p>
          </p:txBody>
        </p:sp>
      </p:grp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B863259-67E4-BFAE-1A85-785F1533D4F6}"/>
              </a:ext>
            </a:extLst>
          </p:cNvPr>
          <p:cNvSpPr/>
          <p:nvPr/>
        </p:nvSpPr>
        <p:spPr>
          <a:xfrm>
            <a:off x="2498269" y="6436714"/>
            <a:ext cx="77109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출처</a:t>
            </a:r>
            <a:r>
              <a:rPr lang="en-US" altLang="ko-KR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en-US" altLang="ko-KR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  <a:hlinkClick r:id="rId3"/>
              </a:rPr>
              <a:t>http://www.adl.org/assets/pdf/education-outreach/Pyramid-of-Hate.pdf</a:t>
            </a:r>
            <a:r>
              <a:rPr lang="ko-KR" altLang="en-US" sz="11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를 활용해서 재구성</a:t>
            </a:r>
          </a:p>
        </p:txBody>
      </p:sp>
    </p:spTree>
    <p:extLst>
      <p:ext uri="{BB962C8B-B14F-4D97-AF65-F5344CB8AC3E}">
        <p14:creationId xmlns:p14="http://schemas.microsoft.com/office/powerpoint/2010/main" val="93992897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888E8-AAD5-8494-66F1-B75F41B2C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2EED0F06-9532-077A-F4A0-47823207E3F4}"/>
              </a:ext>
            </a:extLst>
          </p:cNvPr>
          <p:cNvSpPr txBox="1"/>
          <p:nvPr/>
        </p:nvSpPr>
        <p:spPr>
          <a:xfrm>
            <a:off x="259795" y="1398483"/>
            <a:ext cx="8470547" cy="40879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새로운 인권 문제로서의 차별</a:t>
            </a:r>
            <a:endParaRPr lang="en-US" altLang="ko-KR" sz="33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5461264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A5D30-F753-2554-1D2E-481C522C8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EDAF9ABC-32DB-5470-ED6F-38D8C5E54615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5E10AD7D-24C0-F136-364D-2188681EE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60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인권침해 </a:t>
            </a:r>
            <a:r>
              <a:rPr lang="en-US" altLang="ko-KR" sz="360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vs. </a:t>
            </a:r>
            <a:r>
              <a:rPr lang="ko-KR" altLang="en-US" sz="360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차별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21DED909-4DAA-92FB-9D8E-34901CD5640A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>
                <a:ea typeface="나눔고딕" panose="020D0604000000000000" pitchFamily="50" charset="-127"/>
              </a:rPr>
              <a:t>인권침해 </a:t>
            </a:r>
          </a:p>
          <a:p>
            <a:pPr>
              <a:buFontTx/>
              <a:buChar char="-"/>
            </a:pPr>
            <a:r>
              <a:rPr lang="ko-KR" altLang="en-US" sz="2500">
                <a:ea typeface="나눔고딕" panose="020D0604000000000000" pitchFamily="50" charset="-127"/>
              </a:rPr>
              <a:t>가해자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국가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권력자</a:t>
            </a:r>
            <a:endParaRPr lang="en-US" altLang="ko-KR" sz="2500">
              <a:ea typeface="나눔고딕" panose="020D0604000000000000" pitchFamily="50" charset="-127"/>
            </a:endParaRPr>
          </a:p>
          <a:p>
            <a:pPr>
              <a:buFontTx/>
              <a:buChar char="-"/>
            </a:pPr>
            <a:r>
              <a:rPr lang="ko-KR" altLang="en-US" sz="2500">
                <a:ea typeface="나눔고딕" panose="020D0604000000000000" pitchFamily="50" charset="-127"/>
              </a:rPr>
              <a:t>피해자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일반 국민 </a:t>
            </a:r>
            <a:r>
              <a:rPr lang="en-US" altLang="ko-KR" sz="2500">
                <a:ea typeface="나눔고딕" panose="020D0604000000000000" pitchFamily="50" charset="-127"/>
              </a:rPr>
              <a:t>(</a:t>
            </a:r>
            <a:r>
              <a:rPr lang="ko-KR" altLang="en-US" sz="2500">
                <a:ea typeface="나눔고딕" panose="020D0604000000000000" pitchFamily="50" charset="-127"/>
              </a:rPr>
              <a:t>개인</a:t>
            </a:r>
            <a:r>
              <a:rPr lang="en-US" altLang="ko-KR" sz="2500">
                <a:ea typeface="나눔고딕" panose="020D0604000000000000" pitchFamily="50" charset="-127"/>
              </a:rPr>
              <a:t>)</a:t>
            </a:r>
            <a:endParaRPr lang="ko-KR" altLang="en-US" sz="2500">
              <a:ea typeface="나눔고딕" panose="020D0604000000000000" pitchFamily="50" charset="-127"/>
            </a:endParaRPr>
          </a:p>
          <a:p>
            <a:pPr marL="400050" lvl="1" indent="0">
              <a:buNone/>
            </a:pPr>
            <a:r>
              <a:rPr lang="ko-KR" altLang="en-US" sz="2100">
                <a:ea typeface="나눔고딕" panose="020D0604000000000000" pitchFamily="50" charset="-127"/>
              </a:rPr>
              <a:t>예</a:t>
            </a:r>
            <a:r>
              <a:rPr lang="en-US" altLang="ko-KR" sz="2100">
                <a:ea typeface="나눔고딕" panose="020D0604000000000000" pitchFamily="50" charset="-127"/>
              </a:rPr>
              <a:t>) </a:t>
            </a:r>
            <a:r>
              <a:rPr lang="ko-KR" altLang="en-US" sz="2100">
                <a:ea typeface="나눔고딕" panose="020D0604000000000000" pitchFamily="50" charset="-127"/>
              </a:rPr>
              <a:t>자의적 구금</a:t>
            </a:r>
            <a:r>
              <a:rPr lang="en-US" altLang="ko-KR" sz="2100">
                <a:ea typeface="나눔고딕" panose="020D0604000000000000" pitchFamily="50" charset="-127"/>
              </a:rPr>
              <a:t>, </a:t>
            </a:r>
            <a:r>
              <a:rPr lang="ko-KR" altLang="en-US" sz="2100">
                <a:ea typeface="나눔고딕" panose="020D0604000000000000" pitchFamily="50" charset="-127"/>
              </a:rPr>
              <a:t>고문</a:t>
            </a:r>
            <a:r>
              <a:rPr lang="en-US" altLang="ko-KR" sz="2100">
                <a:ea typeface="나눔고딕" panose="020D0604000000000000" pitchFamily="50" charset="-127"/>
              </a:rPr>
              <a:t>, </a:t>
            </a:r>
            <a:r>
              <a:rPr lang="ko-KR" altLang="en-US" sz="2100">
                <a:ea typeface="나눔고딕" panose="020D0604000000000000" pitchFamily="50" charset="-127"/>
              </a:rPr>
              <a:t>자유권</a:t>
            </a:r>
            <a:r>
              <a:rPr lang="en-US" altLang="ko-KR" sz="2100">
                <a:ea typeface="나눔고딕" panose="020D0604000000000000" pitchFamily="50" charset="-127"/>
              </a:rPr>
              <a:t>(</a:t>
            </a:r>
            <a:r>
              <a:rPr lang="ko-KR" altLang="en-US" sz="2100">
                <a:ea typeface="나눔고딕" panose="020D0604000000000000" pitchFamily="50" charset="-127"/>
              </a:rPr>
              <a:t>양심</a:t>
            </a:r>
            <a:r>
              <a:rPr lang="en-US" altLang="ko-KR" sz="2100">
                <a:ea typeface="나눔고딕" panose="020D0604000000000000" pitchFamily="50" charset="-127"/>
              </a:rPr>
              <a:t>/</a:t>
            </a:r>
            <a:r>
              <a:rPr lang="ko-KR" altLang="en-US" sz="2100">
                <a:ea typeface="나눔고딕" panose="020D0604000000000000" pitchFamily="50" charset="-127"/>
              </a:rPr>
              <a:t>사상의 자유</a:t>
            </a:r>
            <a:r>
              <a:rPr lang="en-US" altLang="ko-KR" sz="2100">
                <a:ea typeface="나눔고딕" panose="020D0604000000000000" pitchFamily="50" charset="-127"/>
              </a:rPr>
              <a:t>, </a:t>
            </a:r>
            <a:r>
              <a:rPr lang="ko-KR" altLang="en-US" sz="2100">
                <a:ea typeface="나눔고딕" panose="020D0604000000000000" pitchFamily="50" charset="-127"/>
              </a:rPr>
              <a:t>집회의 자유</a:t>
            </a:r>
            <a:r>
              <a:rPr lang="en-US" altLang="ko-KR" sz="2100">
                <a:ea typeface="나눔고딕" panose="020D0604000000000000" pitchFamily="50" charset="-127"/>
              </a:rPr>
              <a:t>)</a:t>
            </a:r>
            <a:r>
              <a:rPr lang="ko-KR" altLang="en-US" sz="2100">
                <a:ea typeface="나눔고딕" panose="020D0604000000000000" pitchFamily="50" charset="-127"/>
              </a:rPr>
              <a:t> 침해</a:t>
            </a:r>
            <a:endParaRPr lang="en-US" altLang="ko-KR" sz="2100">
              <a:ea typeface="나눔고딕" panose="020D0604000000000000" pitchFamily="50" charset="-127"/>
            </a:endParaRPr>
          </a:p>
          <a:p>
            <a:pPr marL="0" indent="0">
              <a:buNone/>
            </a:pPr>
            <a:endParaRPr lang="ko-KR" altLang="en-US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차별</a:t>
            </a:r>
          </a:p>
          <a:p>
            <a:pPr>
              <a:buFontTx/>
              <a:buChar char="-"/>
            </a:pPr>
            <a:r>
              <a:rPr lang="ko-KR" altLang="en-US" sz="2500">
                <a:ea typeface="나눔고딕" panose="020D0604000000000000" pitchFamily="50" charset="-127"/>
              </a:rPr>
              <a:t>사인에 의한 침해 가능 </a:t>
            </a:r>
            <a:r>
              <a:rPr lang="en-US" altLang="ko-KR" sz="2200">
                <a:ea typeface="나눔고딕" panose="020D0604000000000000" pitchFamily="50" charset="-127"/>
              </a:rPr>
              <a:t>(e.g </a:t>
            </a:r>
            <a:r>
              <a:rPr lang="ko-KR" altLang="en-US" sz="2200">
                <a:ea typeface="나눔고딕" panose="020D0604000000000000" pitchFamily="50" charset="-127"/>
              </a:rPr>
              <a:t>기업</a:t>
            </a:r>
            <a:r>
              <a:rPr lang="en-US" altLang="ko-KR" sz="2200">
                <a:ea typeface="나눔고딕" panose="020D0604000000000000" pitchFamily="50" charset="-127"/>
              </a:rPr>
              <a:t>, </a:t>
            </a:r>
            <a:r>
              <a:rPr lang="ko-KR" altLang="en-US" sz="2200">
                <a:ea typeface="나눔고딕" panose="020D0604000000000000" pitchFamily="50" charset="-127"/>
              </a:rPr>
              <a:t>자영업자</a:t>
            </a:r>
            <a:r>
              <a:rPr lang="en-US" altLang="ko-KR" sz="2200">
                <a:ea typeface="나눔고딕" panose="020D0604000000000000" pitchFamily="50" charset="-127"/>
              </a:rPr>
              <a:t>, </a:t>
            </a:r>
            <a:r>
              <a:rPr lang="ko-KR" altLang="en-US" sz="2200">
                <a:ea typeface="나눔고딕" panose="020D0604000000000000" pitchFamily="50" charset="-127"/>
              </a:rPr>
              <a:t>동호회</a:t>
            </a:r>
            <a:r>
              <a:rPr lang="en-US" altLang="ko-KR" sz="2200">
                <a:ea typeface="나눔고딕" panose="020D0604000000000000" pitchFamily="50" charset="-127"/>
              </a:rPr>
              <a:t>)</a:t>
            </a:r>
          </a:p>
          <a:p>
            <a:pPr>
              <a:buFontTx/>
              <a:buChar char="-"/>
            </a:pPr>
            <a:r>
              <a:rPr lang="ko-KR" altLang="en-US" sz="2500">
                <a:ea typeface="나눔고딕" panose="020D0604000000000000" pitchFamily="50" charset="-127"/>
              </a:rPr>
              <a:t>판단 기준 설정이 어렵고 교묘한 방법으로 회피하기 쉬움</a:t>
            </a:r>
            <a:endParaRPr lang="en-US" altLang="ko-KR" sz="2500">
              <a:ea typeface="나눔고딕" panose="020D0604000000000000" pitchFamily="50" charset="-127"/>
            </a:endParaRPr>
          </a:p>
          <a:p>
            <a:pPr>
              <a:buFontTx/>
              <a:buChar char="-"/>
            </a:pPr>
            <a:r>
              <a:rPr lang="ko-KR" altLang="en-US" sz="2500">
                <a:ea typeface="나눔고딕" panose="020D0604000000000000" pitchFamily="50" charset="-127"/>
              </a:rPr>
              <a:t>형사처벌 등 강력한 법적 구제로 해결하기 쉽지 않음</a:t>
            </a:r>
            <a:endParaRPr lang="en-US" altLang="ko-KR" sz="25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en-US" altLang="ko-KR" sz="2500">
                <a:ea typeface="나눔고딕" panose="020D0604000000000000" pitchFamily="50" charset="-127"/>
              </a:rPr>
              <a:t>- </a:t>
            </a:r>
            <a:r>
              <a:rPr lang="ko-KR" altLang="en-US" sz="2500">
                <a:ea typeface="나눔고딕" panose="020D0604000000000000" pitchFamily="50" charset="-127"/>
              </a:rPr>
              <a:t>예방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적극적 조치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기관내해결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비사법적 구제</a:t>
            </a:r>
            <a:r>
              <a:rPr lang="en-US" altLang="ko-KR" sz="2500">
                <a:ea typeface="나눔고딕" panose="020D0604000000000000" pitchFamily="50" charset="-127"/>
              </a:rPr>
              <a:t>(</a:t>
            </a:r>
            <a:r>
              <a:rPr lang="ko-KR" altLang="en-US" sz="2500">
                <a:ea typeface="나눔고딕" panose="020D0604000000000000" pitchFamily="50" charset="-127"/>
              </a:rPr>
              <a:t>차별시정기구</a:t>
            </a:r>
            <a:r>
              <a:rPr lang="en-US" altLang="ko-KR" sz="2500">
                <a:ea typeface="나눔고딕" panose="020D0604000000000000" pitchFamily="50" charset="-127"/>
              </a:rPr>
              <a:t>), </a:t>
            </a:r>
            <a:r>
              <a:rPr lang="ko-KR" altLang="en-US" sz="2500">
                <a:ea typeface="나눔고딕" panose="020D0604000000000000" pitchFamily="50" charset="-127"/>
              </a:rPr>
              <a:t>사법적구제</a:t>
            </a:r>
            <a:r>
              <a:rPr lang="en-US" altLang="ko-KR" sz="2500">
                <a:ea typeface="나눔고딕" panose="020D0604000000000000" pitchFamily="50" charset="-127"/>
              </a:rPr>
              <a:t>(</a:t>
            </a:r>
            <a:r>
              <a:rPr lang="ko-KR" altLang="en-US" sz="2500">
                <a:ea typeface="나눔고딕" panose="020D0604000000000000" pitchFamily="50" charset="-127"/>
              </a:rPr>
              <a:t>법원</a:t>
            </a:r>
            <a:r>
              <a:rPr lang="en-US" altLang="ko-KR" sz="2500">
                <a:ea typeface="나눔고딕" panose="020D0604000000000000" pitchFamily="50" charset="-127"/>
              </a:rPr>
              <a:t>)</a:t>
            </a:r>
            <a:r>
              <a:rPr lang="ko-KR" altLang="en-US" sz="2500">
                <a:ea typeface="나눔고딕" panose="020D0604000000000000" pitchFamily="50" charset="-127"/>
              </a:rPr>
              <a:t> 등 다차원적인 접근이 필요</a:t>
            </a:r>
            <a:endParaRPr lang="en-US" altLang="ko-KR" sz="2800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720586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A5D30-F753-2554-1D2E-481C522C8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EDAF9ABC-32DB-5470-ED6F-38D8C5E54615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5E10AD7D-24C0-F136-364D-2188681EE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en-US" altLang="ko-KR" sz="3600" dirty="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DEI </a:t>
            </a:r>
            <a:r>
              <a:rPr lang="ko-KR" altLang="en-US" sz="3600" dirty="0">
                <a:solidFill>
                  <a:srgbClr val="244CC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정책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21DED909-4DAA-92FB-9D8E-34901CD5640A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500">
                <a:ea typeface="나눔고딕" panose="020D0604000000000000" pitchFamily="50" charset="-127"/>
              </a:rPr>
              <a:t>DEI</a:t>
            </a:r>
            <a:r>
              <a:rPr lang="ko-KR" altLang="en-US" sz="2500">
                <a:ea typeface="나눔고딕" panose="020D0604000000000000" pitchFamily="50" charset="-127"/>
              </a:rPr>
              <a:t>정책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다양성</a:t>
            </a:r>
            <a:r>
              <a:rPr lang="en-US" altLang="ko-KR" sz="2500">
                <a:ea typeface="나눔고딕" panose="020D0604000000000000" pitchFamily="50" charset="-127"/>
              </a:rPr>
              <a:t>(Diversity), </a:t>
            </a:r>
            <a:r>
              <a:rPr lang="ko-KR" altLang="en-US" sz="2500">
                <a:ea typeface="나눔고딕" panose="020D0604000000000000" pitchFamily="50" charset="-127"/>
              </a:rPr>
              <a:t>형평성</a:t>
            </a:r>
            <a:r>
              <a:rPr lang="en-US" altLang="ko-KR" sz="2500">
                <a:ea typeface="나눔고딕" panose="020D0604000000000000" pitchFamily="50" charset="-127"/>
              </a:rPr>
              <a:t>(Equity), </a:t>
            </a:r>
            <a:r>
              <a:rPr lang="ko-KR" altLang="en-US" sz="2500">
                <a:ea typeface="나눔고딕" panose="020D0604000000000000" pitchFamily="50" charset="-127"/>
              </a:rPr>
              <a:t>포용성</a:t>
            </a:r>
            <a:r>
              <a:rPr lang="en-US" altLang="ko-KR" sz="2500">
                <a:ea typeface="나눔고딕" panose="020D0604000000000000" pitchFamily="50" charset="-127"/>
              </a:rPr>
              <a:t>(Inclusion)</a:t>
            </a:r>
          </a:p>
          <a:p>
            <a:pPr marL="0" indent="0">
              <a:buNone/>
            </a:pPr>
            <a:r>
              <a:rPr lang="en-US" altLang="ko-KR" sz="2500">
                <a:ea typeface="나눔고딕" panose="020D0604000000000000" pitchFamily="50" charset="-127"/>
              </a:rPr>
              <a:t>-  </a:t>
            </a:r>
            <a:r>
              <a:rPr lang="ko-KR" altLang="en-US" sz="2500">
                <a:ea typeface="나눔고딕" panose="020D0604000000000000" pitchFamily="50" charset="-127"/>
              </a:rPr>
              <a:t>조직의 모든 구성원이 자신의 정체성에 관계없이 평등하고 공정한 대우와 기회를 받도록 보장하는 정책</a:t>
            </a:r>
            <a:endParaRPr lang="en-US" altLang="ko-KR" sz="2500">
              <a:ea typeface="나눔고딕" panose="020D0604000000000000" pitchFamily="50" charset="-127"/>
            </a:endParaRPr>
          </a:p>
          <a:p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공시 정책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조직 내 다양성 현황에 대한 보고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포용 정책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임원 할당제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조직 내 소수자 지원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다양성 확산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공급망 정책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포용적 제품 개발</a:t>
            </a:r>
            <a:endParaRPr lang="en-US" altLang="ko-KR" sz="2500">
              <a:ea typeface="나눔고딕" panose="020D0604000000000000" pitchFamily="50" charset="-127"/>
            </a:endParaRPr>
          </a:p>
          <a:p>
            <a:r>
              <a:rPr lang="ko-KR" altLang="en-US" sz="2500">
                <a:ea typeface="나눔고딕" panose="020D0604000000000000" pitchFamily="50" charset="-127"/>
              </a:rPr>
              <a:t>차별 구제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진정 처리 제도와 기구</a:t>
            </a:r>
            <a:r>
              <a:rPr lang="en-US" altLang="ko-KR" sz="2500">
                <a:ea typeface="나눔고딕" panose="020D0604000000000000" pitchFamily="50" charset="-127"/>
              </a:rPr>
              <a:t> (e.g. </a:t>
            </a:r>
            <a:r>
              <a:rPr lang="ko-KR" altLang="en-US" sz="2500">
                <a:ea typeface="나눔고딕" panose="020D0604000000000000" pitchFamily="50" charset="-127"/>
              </a:rPr>
              <a:t>인권센터</a:t>
            </a:r>
            <a:r>
              <a:rPr lang="en-US" altLang="ko-KR" sz="2500">
                <a:ea typeface="나눔고딕" panose="020D0604000000000000" pitchFamily="50" charset="-127"/>
              </a:rPr>
              <a:t>)</a:t>
            </a:r>
          </a:p>
          <a:p>
            <a:r>
              <a:rPr lang="ko-KR" altLang="en-US" sz="2500">
                <a:ea typeface="나눔고딕" panose="020D0604000000000000" pitchFamily="50" charset="-127"/>
              </a:rPr>
              <a:t>제도</a:t>
            </a:r>
            <a:r>
              <a:rPr lang="en-US" altLang="ko-KR" sz="2500">
                <a:ea typeface="나눔고딕" panose="020D0604000000000000" pitchFamily="50" charset="-127"/>
              </a:rPr>
              <a:t>: </a:t>
            </a:r>
            <a:r>
              <a:rPr lang="ko-KR" altLang="en-US" sz="2500">
                <a:ea typeface="나눔고딕" panose="020D0604000000000000" pitchFamily="50" charset="-127"/>
              </a:rPr>
              <a:t>위원회</a:t>
            </a:r>
            <a:r>
              <a:rPr lang="en-US" altLang="ko-KR" sz="2500">
                <a:ea typeface="나눔고딕" panose="020D0604000000000000" pitchFamily="50" charset="-127"/>
              </a:rPr>
              <a:t>, </a:t>
            </a:r>
            <a:r>
              <a:rPr lang="ko-KR" altLang="en-US" sz="2500">
                <a:ea typeface="나눔고딕" panose="020D0604000000000000" pitchFamily="50" charset="-127"/>
              </a:rPr>
              <a:t>전문조직 설치 </a:t>
            </a:r>
            <a:r>
              <a:rPr lang="en-US" altLang="ko-KR" sz="2500">
                <a:ea typeface="나눔고딕" panose="020D0604000000000000" pitchFamily="50" charset="-127"/>
              </a:rPr>
              <a:t>(e.g. </a:t>
            </a:r>
            <a:r>
              <a:rPr lang="ko-KR" altLang="en-US" sz="2500">
                <a:ea typeface="나눔고딕" panose="020D0604000000000000" pitchFamily="50" charset="-127"/>
              </a:rPr>
              <a:t>다양성위원회</a:t>
            </a:r>
            <a:r>
              <a:rPr lang="en-US" altLang="ko-KR" sz="2500">
                <a:ea typeface="나눔고딕" panose="020D0604000000000000" pitchFamily="50" charset="-127"/>
              </a:rPr>
              <a:t>, CDIO, DEI </a:t>
            </a:r>
            <a:r>
              <a:rPr lang="ko-KR" altLang="en-US" sz="2500">
                <a:ea typeface="나눔고딕" panose="020D0604000000000000" pitchFamily="50" charset="-127"/>
              </a:rPr>
              <a:t>전담부서</a:t>
            </a:r>
            <a:r>
              <a:rPr lang="en-US" altLang="ko-KR" sz="2500">
                <a:ea typeface="나눔고딕" panose="020D0604000000000000" pitchFamily="50" charset="-127"/>
              </a:rPr>
              <a:t>)</a:t>
            </a:r>
            <a:endParaRPr lang="en-US" altLang="ko-KR" sz="2500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655195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E471A-9C79-5703-2B34-5D39C0307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D7EE45B6-2B49-0C94-2301-D6B1738C4EA0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F71239F6-34D7-D812-D9F9-9452F6E4D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차별금지법안 제정사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DF28197B-B8FC-BE3C-2AD4-65DBB9CC39E6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2003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노무현 대통령 대선 공약</a:t>
            </a:r>
            <a:endParaRPr lang="en-US" altLang="ko-KR" sz="20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2006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국가인권위원회 차별금지법 권고법안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2007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법무부 차별금지법안</a:t>
            </a:r>
            <a:endParaRPr lang="en-US" altLang="ko-KR" sz="20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2008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정동영 대선 후보 공약</a:t>
            </a:r>
            <a:endParaRPr lang="en-US" altLang="ko-KR" sz="20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2008~2013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여섯 차례 차별금지법안 발의 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(17,18,19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대 의원입법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2012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문재인 대선 후보 공약</a:t>
            </a:r>
            <a:endParaRPr lang="en-US" altLang="ko-KR" sz="20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이명박 정부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법무부 차별금지법 특별분과위원회 설치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동등대우법안 성안</a:t>
            </a:r>
            <a:endParaRPr lang="en-US" altLang="ko-KR" sz="20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박근혜 정부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국정 과제 채택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차별금지법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TF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설치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동등대우법안 성안</a:t>
            </a:r>
            <a:endParaRPr lang="en-US" altLang="ko-KR" sz="20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2020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국가인권위원회 예시법안 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평등 및 차별금지에 관한 법률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2020~2012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년 국회 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차별금지법안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&gt; 4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건 발의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장혜영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박주민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이상민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권인숙 의원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92325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B8444-49B7-B003-EA30-9C4D54628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BC7C190E-3773-B648-ADB7-164B4DD912C0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3ABFAE37-644D-405C-6B53-40174206F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차별 관련 법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5FB99119-E080-EF10-D28C-1458AD6B7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059062"/>
              </p:ext>
            </p:extLst>
          </p:nvPr>
        </p:nvGraphicFramePr>
        <p:xfrm>
          <a:off x="256545" y="1680557"/>
          <a:ext cx="8514260" cy="4046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768">
                  <a:extLst>
                    <a:ext uri="{9D8B030D-6E8A-4147-A177-3AD203B41FA5}">
                      <a16:colId xmlns:a16="http://schemas.microsoft.com/office/drawing/2014/main" val="1602144055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435302599"/>
                    </a:ext>
                  </a:extLst>
                </a:gridCol>
                <a:gridCol w="1354981">
                  <a:extLst>
                    <a:ext uri="{9D8B030D-6E8A-4147-A177-3AD203B41FA5}">
                      <a16:colId xmlns:a16="http://schemas.microsoft.com/office/drawing/2014/main" val="1661116052"/>
                    </a:ext>
                  </a:extLst>
                </a:gridCol>
                <a:gridCol w="4629761">
                  <a:extLst>
                    <a:ext uri="{9D8B030D-6E8A-4147-A177-3AD203B41FA5}">
                      <a16:colId xmlns:a16="http://schemas.microsoft.com/office/drawing/2014/main" val="2889427706"/>
                    </a:ext>
                  </a:extLst>
                </a:gridCol>
              </a:tblGrid>
              <a:tr h="644786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대응 법률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현행 법률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9558866"/>
                  </a:ext>
                </a:extLst>
              </a:tr>
              <a:tr h="644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집단살해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집단살해죄법</a:t>
                      </a:r>
                      <a:endParaRPr lang="ko-KR" altLang="en-US" sz="18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국제형사범죄법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‘국제형사재판소에 관한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로마규정’의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국내 이행을 위한 법률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6106580"/>
                  </a:ext>
                </a:extLst>
              </a:tr>
              <a:tr h="644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혐오범죄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혐오범죄법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없음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5648349"/>
                  </a:ext>
                </a:extLst>
              </a:tr>
              <a:tr h="644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차별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차별금지법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없음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국가인권위원회법과 일부 영역에 대한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차별금지법이 부분적으로 역할을 하고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190339"/>
                  </a:ext>
                </a:extLst>
              </a:tr>
              <a:tr h="644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혐오표현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혐오표현금지법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없음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방송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방송광고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언론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정보통신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옥외광고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등에 관한 일부 규정과 학생인권조례에</a:t>
                      </a:r>
                      <a:endParaRPr lang="en-US" altLang="ko-KR" sz="16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규정이 있음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296480"/>
                  </a:ext>
                </a:extLst>
              </a:tr>
              <a:tr h="6447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혐오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차별금지법 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없음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편견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혐오 대응 교육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홍보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지원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연구를 위한 근거 법률이 필요함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4663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26000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A804F-C8A6-323D-8DED-91CFC6280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90CDCB5E-57C2-AEC4-C030-F6A441FC32A1}"/>
              </a:ext>
            </a:extLst>
          </p:cNvPr>
          <p:cNvSpPr txBox="1"/>
          <p:nvPr/>
        </p:nvSpPr>
        <p:spPr>
          <a:xfrm>
            <a:off x="259795" y="1398483"/>
            <a:ext cx="8470547" cy="40879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차별은 왜 나쁜가</a:t>
            </a:r>
            <a:endParaRPr lang="en-US" altLang="ko-KR" sz="33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5415478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B6963-F60B-6ED4-72EB-354E25483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EC8ABF8B-413E-664D-C3E5-A7C5B2586232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B66B07FD-90BD-AB3F-ABBD-2247F589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다음 중 차별에 해당하는 것은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889DBDC4-6C45-FA29-BD95-5B9DDFF36D98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300">
                <a:ea typeface="나눔고딕" panose="020D0604000000000000" pitchFamily="50" charset="-127"/>
              </a:rPr>
              <a:t>① 노란 옷을 입었다는 이유로 치킨 가게 출입을 거부당했다</a:t>
            </a:r>
            <a:r>
              <a:rPr lang="en-US" altLang="ko-KR" sz="2300">
                <a:ea typeface="나눔고딕" panose="020D0604000000000000" pitchFamily="50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2300">
                <a:ea typeface="나눔고딕" panose="020D0604000000000000" pitchFamily="50" charset="-127"/>
              </a:rPr>
              <a:t>② 히잡을 썼다는 이유로 치킨 가게 출입을 거부당했다</a:t>
            </a:r>
            <a:r>
              <a:rPr lang="en-US" altLang="ko-KR" sz="2300">
                <a:ea typeface="나눔고딕" panose="020D0604000000000000" pitchFamily="50" charset="-127"/>
              </a:rPr>
              <a:t>.</a:t>
            </a:r>
          </a:p>
          <a:p>
            <a:pPr marL="0" indent="0">
              <a:buNone/>
            </a:pPr>
            <a:endParaRPr lang="en-US" altLang="ko-KR" sz="20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>
                <a:ea typeface="나눔고딕" panose="020D0604000000000000" pitchFamily="50" charset="-127"/>
              </a:rPr>
              <a:t>①을 당한 학생이 교실에 찾아와 친구들에게 억울함을 호소하고 있다</a:t>
            </a:r>
            <a:r>
              <a:rPr lang="en-US" altLang="ko-KR" sz="2000">
                <a:ea typeface="나눔고딕" panose="020D0604000000000000" pitchFamily="50" charset="-127"/>
              </a:rPr>
              <a:t>. </a:t>
            </a:r>
          </a:p>
          <a:p>
            <a:pPr>
              <a:buFontTx/>
              <a:buChar char="-"/>
            </a:pPr>
            <a:r>
              <a:rPr lang="ko-KR" altLang="en-US" sz="2000">
                <a:ea typeface="나눔고딕" panose="020D0604000000000000" pitchFamily="50" charset="-127"/>
              </a:rPr>
              <a:t>어떻게 해결해줄 것인가</a:t>
            </a:r>
            <a:r>
              <a:rPr lang="en-US" altLang="ko-KR" sz="2000">
                <a:ea typeface="나눔고딕" panose="020D0604000000000000" pitchFamily="50" charset="-127"/>
              </a:rPr>
              <a:t>? </a:t>
            </a:r>
          </a:p>
          <a:p>
            <a:pPr>
              <a:buFontTx/>
              <a:buChar char="-"/>
            </a:pPr>
            <a:r>
              <a:rPr lang="ko-KR" altLang="en-US" sz="2000">
                <a:ea typeface="나눔고딕" panose="020D0604000000000000" pitchFamily="50" charset="-127"/>
              </a:rPr>
              <a:t>공적 개입</a:t>
            </a:r>
            <a:r>
              <a:rPr lang="en-US" altLang="ko-KR" sz="2000">
                <a:ea typeface="나눔고딕" panose="020D0604000000000000" pitchFamily="50" charset="-127"/>
              </a:rPr>
              <a:t>(</a:t>
            </a:r>
            <a:r>
              <a:rPr lang="ko-KR" altLang="en-US" sz="2000">
                <a:ea typeface="나눔고딕" panose="020D0604000000000000" pitchFamily="50" charset="-127"/>
              </a:rPr>
              <a:t>법규제</a:t>
            </a:r>
            <a:r>
              <a:rPr lang="en-US" altLang="ko-KR" sz="2000">
                <a:ea typeface="나눔고딕" panose="020D0604000000000000" pitchFamily="50" charset="-127"/>
              </a:rPr>
              <a:t>)</a:t>
            </a:r>
            <a:r>
              <a:rPr lang="ko-KR" altLang="en-US" sz="2000">
                <a:ea typeface="나눔고딕" panose="020D0604000000000000" pitchFamily="50" charset="-127"/>
              </a:rPr>
              <a:t>이 필요한 문제일까</a:t>
            </a:r>
            <a:r>
              <a:rPr lang="en-US" altLang="ko-KR" sz="2000">
                <a:ea typeface="나눔고딕" panose="020D0604000000000000" pitchFamily="50" charset="-127"/>
              </a:rPr>
              <a:t>? </a:t>
            </a:r>
          </a:p>
          <a:p>
            <a:pPr>
              <a:buFontTx/>
              <a:buChar char="-"/>
            </a:pPr>
            <a:endParaRPr lang="en-US" altLang="ko-KR" sz="20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000">
                <a:ea typeface="나눔고딕" panose="020D0604000000000000" pitchFamily="50" charset="-127"/>
              </a:rPr>
              <a:t>②를 당한 학생에게도 위의 해법이 적절할까</a:t>
            </a:r>
            <a:r>
              <a:rPr lang="en-US" altLang="ko-KR" sz="2000">
                <a:ea typeface="나눔고딕" panose="020D0604000000000000" pitchFamily="50" charset="-127"/>
              </a:rPr>
              <a:t>?</a:t>
            </a:r>
          </a:p>
          <a:p>
            <a:pPr>
              <a:buFontTx/>
              <a:buChar char="-"/>
            </a:pPr>
            <a:r>
              <a:rPr lang="ko-KR" altLang="en-US" sz="2000">
                <a:ea typeface="나눔고딕" panose="020D0604000000000000" pitchFamily="50" charset="-127"/>
              </a:rPr>
              <a:t>이 학생은 어떤 심정일까</a:t>
            </a:r>
            <a:r>
              <a:rPr lang="en-US" altLang="ko-KR" sz="2000">
                <a:ea typeface="나눔고딕" panose="020D0604000000000000" pitchFamily="50" charset="-127"/>
              </a:rPr>
              <a:t>? </a:t>
            </a:r>
          </a:p>
          <a:p>
            <a:pPr>
              <a:buFontTx/>
              <a:buChar char="-"/>
            </a:pPr>
            <a:r>
              <a:rPr lang="ko-KR" altLang="en-US" sz="2000">
                <a:ea typeface="나눔고딕" panose="020D0604000000000000" pitchFamily="50" charset="-127"/>
              </a:rPr>
              <a:t>①이 해법이 적절치 않다면</a:t>
            </a:r>
            <a:r>
              <a:rPr lang="en-US" altLang="ko-KR" sz="2000"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ea typeface="나눔고딕" panose="020D0604000000000000" pitchFamily="50" charset="-127"/>
              </a:rPr>
              <a:t>어떤 말로 위로 또는 지지</a:t>
            </a:r>
            <a:r>
              <a:rPr lang="en-US" altLang="ko-KR" sz="2000"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ea typeface="나눔고딕" panose="020D0604000000000000" pitchFamily="50" charset="-127"/>
              </a:rPr>
              <a:t>연대할 것인가</a:t>
            </a:r>
            <a:r>
              <a:rPr lang="en-US" altLang="ko-KR" sz="2000">
                <a:ea typeface="나눔고딕" panose="020D0604000000000000" pitchFamily="50" charset="-127"/>
              </a:rPr>
              <a:t>?</a:t>
            </a:r>
          </a:p>
          <a:p>
            <a:pPr>
              <a:buFontTx/>
              <a:buChar char="-"/>
            </a:pPr>
            <a:r>
              <a:rPr lang="ko-KR" altLang="en-US" sz="2000">
                <a:ea typeface="나눔고딕" panose="020D0604000000000000" pitchFamily="50" charset="-127"/>
              </a:rPr>
              <a:t>학교 차원에서는 어떤 추가적인 대책이 필요할까</a:t>
            </a:r>
            <a:r>
              <a:rPr lang="en-US" altLang="ko-KR" sz="2000">
                <a:ea typeface="나눔고딕" panose="020D0604000000000000" pitchFamily="50" charset="-127"/>
              </a:rPr>
              <a:t>? (</a:t>
            </a:r>
            <a:r>
              <a:rPr lang="ko-KR" altLang="en-US" sz="2000">
                <a:ea typeface="나눔고딕" panose="020D0604000000000000" pitchFamily="50" charset="-127"/>
              </a:rPr>
              <a:t>히잡을 입은 다른 학생</a:t>
            </a:r>
            <a:r>
              <a:rPr lang="en-US" altLang="ko-KR" sz="2000"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ea typeface="나눔고딕" panose="020D0604000000000000" pitchFamily="50" charset="-127"/>
              </a:rPr>
              <a:t>다른 소수자 학생</a:t>
            </a:r>
            <a:r>
              <a:rPr lang="en-US" altLang="ko-KR" sz="2000">
                <a:ea typeface="나눔고딕" panose="020D0604000000000000" pitchFamily="50" charset="-127"/>
              </a:rPr>
              <a:t>)</a:t>
            </a:r>
          </a:p>
          <a:p>
            <a:pPr marL="0" indent="0">
              <a:buNone/>
            </a:pPr>
            <a:r>
              <a:rPr lang="en-US" altLang="ko-KR" sz="2300">
                <a:ea typeface="나눔고딕" panose="020D0604000000000000" pitchFamily="50" charset="-127"/>
              </a:rPr>
              <a:t>- </a:t>
            </a:r>
            <a:endParaRPr lang="en-US" altLang="ko-KR" sz="2300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581427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A83A7-9261-0D05-E38A-DB94C2AB1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2268049-3698-AAD7-AF4E-4BBB223C3368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DAAE6615-F816-564E-1EE1-F629C4C53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다음 중 차별에 해당하는 것은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C207FEA3-3D7C-6698-3CC8-558583162F70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300">
                <a:ea typeface="나눔고딕" panose="020D0604000000000000" pitchFamily="50" charset="-127"/>
              </a:rPr>
              <a:t>Ⓐ </a:t>
            </a:r>
            <a:r>
              <a:rPr lang="ko-KR" altLang="en-US" sz="2300">
                <a:ea typeface="나눔고딕" panose="020D0604000000000000" pitchFamily="50" charset="-127"/>
              </a:rPr>
              <a:t>히잡을 썼다는 이유로 성적에서 불이익을 당했다</a:t>
            </a:r>
            <a:endParaRPr lang="en-US" altLang="ko-KR" sz="23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en-US" altLang="ko-KR" sz="2300">
                <a:ea typeface="나눔고딕" panose="020D0604000000000000" pitchFamily="50" charset="-127"/>
              </a:rPr>
              <a:t>Ⓑ </a:t>
            </a:r>
            <a:r>
              <a:rPr lang="ko-KR" altLang="en-US" sz="2300">
                <a:ea typeface="나눔고딕" panose="020D0604000000000000" pitchFamily="50" charset="-127"/>
              </a:rPr>
              <a:t>시험지가 덜 날라갔다는 이유로 성적에서 불이익을 당했다</a:t>
            </a:r>
            <a:endParaRPr lang="en-US" altLang="ko-KR" sz="2300">
              <a:ea typeface="나눔고딕" panose="020D0604000000000000" pitchFamily="50" charset="-127"/>
            </a:endParaRPr>
          </a:p>
          <a:p>
            <a:pPr marL="0" indent="0">
              <a:buNone/>
            </a:pPr>
            <a:endParaRPr lang="en-US" altLang="ko-KR" sz="2300">
              <a:ea typeface="나눔고딕" panose="020D0604000000000000" pitchFamily="50" charset="-127"/>
            </a:endParaRPr>
          </a:p>
          <a:p>
            <a:pPr marL="0" indent="0">
              <a:buNone/>
            </a:pPr>
            <a:r>
              <a:rPr lang="ko-KR" altLang="en-US" sz="2300">
                <a:ea typeface="나눔고딕" panose="020D0604000000000000" pitchFamily="50" charset="-127"/>
              </a:rPr>
              <a:t>가</a:t>
            </a:r>
            <a:r>
              <a:rPr lang="en-US" altLang="ko-KR" sz="2300">
                <a:ea typeface="나눔고딕" panose="020D0604000000000000" pitchFamily="50" charset="-127"/>
              </a:rPr>
              <a:t>. </a:t>
            </a:r>
            <a:r>
              <a:rPr lang="ko-KR" altLang="en-US" sz="2300">
                <a:ea typeface="나눔고딕" panose="020D0604000000000000" pitchFamily="50" charset="-127"/>
              </a:rPr>
              <a:t>대학교수가 강의시간에 “그렇게 키가 커서 결혼할 수 있겠냐</a:t>
            </a:r>
            <a:r>
              <a:rPr lang="en-US" altLang="ko-KR" sz="2300">
                <a:ea typeface="나눔고딕" panose="020D0604000000000000" pitchFamily="50" charset="-127"/>
              </a:rPr>
              <a:t>? </a:t>
            </a:r>
            <a:r>
              <a:rPr lang="ko-KR" altLang="en-US" sz="2300">
                <a:ea typeface="나눔고딕" panose="020D0604000000000000" pitchFamily="50" charset="-127"/>
              </a:rPr>
              <a:t>여자가 키 크면 장애다” “시집가는 게 취직하는 것이다” 등의 발언을 했다</a:t>
            </a:r>
            <a:r>
              <a:rPr lang="en-US" altLang="ko-KR" sz="2300">
                <a:ea typeface="나눔고딕" panose="020D0604000000000000" pitchFamily="50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2300">
                <a:ea typeface="나눔고딕" panose="020D0604000000000000" pitchFamily="50" charset="-127"/>
              </a:rPr>
              <a:t>나</a:t>
            </a:r>
            <a:r>
              <a:rPr lang="en-US" altLang="ko-KR" sz="2300">
                <a:ea typeface="나눔고딕" panose="020D0604000000000000" pitchFamily="50" charset="-127"/>
              </a:rPr>
              <a:t>. </a:t>
            </a:r>
            <a:r>
              <a:rPr lang="ko-KR" altLang="en-US" sz="2300">
                <a:ea typeface="나눔고딕" panose="020D0604000000000000" pitchFamily="50" charset="-127"/>
              </a:rPr>
              <a:t>한 시민이 광화문광장에서 위와</a:t>
            </a:r>
            <a:r>
              <a:rPr lang="en-US" altLang="ko-KR" sz="2300">
                <a:ea typeface="나눔고딕" panose="020D0604000000000000" pitchFamily="50" charset="-127"/>
              </a:rPr>
              <a:t> </a:t>
            </a:r>
            <a:r>
              <a:rPr lang="ko-KR" altLang="en-US" sz="2300">
                <a:ea typeface="나눔고딕" panose="020D0604000000000000" pitchFamily="50" charset="-127"/>
              </a:rPr>
              <a:t>동일한 발언을 했다</a:t>
            </a:r>
            <a:r>
              <a:rPr lang="en-US" altLang="ko-KR" sz="2300">
                <a:ea typeface="나눔고딕" panose="020D0604000000000000" pitchFamily="50" charset="-127"/>
              </a:rPr>
              <a:t>. </a:t>
            </a:r>
            <a:endParaRPr lang="en-US" altLang="ko-KR" sz="2300" dirty="0"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630302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8042725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500" b="1" spc="-124" dirty="0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3500" b="1" spc="-124" dirty="0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ko-KR" altLang="en-US" sz="3500" b="1" spc="-124" dirty="0">
                <a:solidFill>
                  <a:schemeClr val="accent4">
                    <a:lumMod val="50000"/>
                  </a:schemeClr>
                </a:solidFill>
              </a:rPr>
              <a:t>차별은 왜 나쁜가</a:t>
            </a:r>
            <a:r>
              <a:rPr lang="en-US" altLang="ko-KR" sz="3500" b="1" spc="-124" dirty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ko-KR" altLang="en-US" sz="35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/>
          <p:cNvSpPr txBox="1"/>
          <p:nvPr/>
        </p:nvSpPr>
        <p:spPr>
          <a:xfrm>
            <a:off x="178389" y="1492558"/>
            <a:ext cx="8787223" cy="5019073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ko-KR" altLang="en-US" sz="2300" dirty="0"/>
              <a:t>혐오</a:t>
            </a:r>
            <a:r>
              <a:rPr lang="en-US" altLang="ko-KR" sz="2300" dirty="0"/>
              <a:t>/</a:t>
            </a:r>
            <a:r>
              <a:rPr lang="ko-KR" altLang="en-US" sz="2300" dirty="0"/>
              <a:t>차별의 부당함</a:t>
            </a:r>
            <a:r>
              <a:rPr lang="en-US" altLang="ko-KR" sz="2300" dirty="0"/>
              <a:t>: </a:t>
            </a:r>
            <a:r>
              <a:rPr lang="ko-KR" altLang="en-US" sz="2300" dirty="0"/>
              <a:t>그 자체로 </a:t>
            </a:r>
            <a:r>
              <a:rPr lang="en-US" altLang="ko-KR" sz="2300"/>
              <a:t>‘</a:t>
            </a:r>
            <a:r>
              <a:rPr lang="ko-KR" altLang="en-US" sz="2300"/>
              <a:t>비윤리적</a:t>
            </a:r>
            <a:r>
              <a:rPr lang="en-US" altLang="ko-KR" sz="2300"/>
              <a:t>’</a:t>
            </a:r>
            <a:endParaRPr lang="en-US" altLang="ko-KR" sz="2300" dirty="0"/>
          </a:p>
          <a:p>
            <a:pPr fontAlgn="base">
              <a:buFontTx/>
              <a:buChar char="-"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정신적 고통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공포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모욕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자책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자살 등</a:t>
            </a:r>
            <a:endParaRPr lang="en-US" altLang="ko-KR" sz="20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buFontTx/>
              <a:buChar char="-"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사회 참여권 박탈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사회 구성원 지위 박탈 </a:t>
            </a:r>
            <a:r>
              <a:rPr lang="en-US" altLang="ko-KR" sz="1500">
                <a:latin typeface="나눔고딕" panose="020D0604000000000000" pitchFamily="50" charset="-127"/>
                <a:ea typeface="나눔고딕" panose="020D0604000000000000" pitchFamily="50" charset="-127"/>
              </a:rPr>
              <a:t>(Waldron),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인정의 권리 침해 </a:t>
            </a:r>
            <a:r>
              <a:rPr lang="en-US" altLang="ko-KR" sz="1500">
                <a:latin typeface="나눔고딕" panose="020D0604000000000000" pitchFamily="50" charset="-127"/>
                <a:ea typeface="나눔고딕" panose="020D0604000000000000" pitchFamily="50" charset="-127"/>
              </a:rPr>
              <a:t>(Heyman)</a:t>
            </a:r>
          </a:p>
          <a:p>
            <a:pPr fontAlgn="base">
              <a:buFontTx/>
              <a:buChar char="-"/>
            </a:pPr>
            <a:r>
              <a:rPr lang="ko-KR" altLang="en-US" sz="2000"/>
              <a:t>집단적 </a:t>
            </a:r>
            <a:r>
              <a:rPr lang="ko-KR" altLang="en-US" sz="2000" dirty="0"/>
              <a:t>피해 </a:t>
            </a:r>
            <a:r>
              <a:rPr lang="ko-KR" altLang="en-US" sz="2000" dirty="0" err="1"/>
              <a:t>파급효</a:t>
            </a:r>
            <a:r>
              <a:rPr lang="en-US" altLang="ko-KR" sz="2000" dirty="0"/>
              <a:t>: </a:t>
            </a:r>
            <a:r>
              <a:rPr lang="ko-KR" altLang="en-US" sz="2000" dirty="0"/>
              <a:t>같은 속성을 가진 </a:t>
            </a:r>
            <a:r>
              <a:rPr lang="ko-KR" altLang="en-US" sz="2000"/>
              <a:t>집단 전체에 </a:t>
            </a:r>
            <a:r>
              <a:rPr lang="ko-KR" altLang="en-US" sz="2000" dirty="0"/>
              <a:t>파급</a:t>
            </a:r>
            <a:endParaRPr lang="en-US" altLang="ko-KR" sz="2000" dirty="0"/>
          </a:p>
          <a:p>
            <a:pPr fontAlgn="base">
              <a:buFontTx/>
              <a:buChar char="-"/>
            </a:pPr>
            <a:r>
              <a:rPr lang="ko-KR" altLang="en-US" sz="2000">
                <a:latin typeface="+mn-ea"/>
              </a:rPr>
              <a:t>물리적 폭력</a:t>
            </a:r>
            <a:r>
              <a:rPr lang="en-US" altLang="ko-KR" sz="2000">
                <a:latin typeface="+mn-ea"/>
              </a:rPr>
              <a:t>(</a:t>
            </a:r>
            <a:r>
              <a:rPr lang="ko-KR" altLang="en-US" sz="2000">
                <a:latin typeface="+mn-ea"/>
              </a:rPr>
              <a:t>혐오범죄</a:t>
            </a:r>
            <a:r>
              <a:rPr lang="en-US" altLang="ko-KR" sz="2000">
                <a:latin typeface="+mn-ea"/>
              </a:rPr>
              <a:t>, </a:t>
            </a:r>
            <a:r>
              <a:rPr lang="ko-KR" altLang="en-US" sz="2000">
                <a:latin typeface="+mn-ea"/>
              </a:rPr>
              <a:t>제노사이드</a:t>
            </a:r>
            <a:r>
              <a:rPr lang="en-US" altLang="ko-KR" sz="2000">
                <a:latin typeface="+mn-ea"/>
              </a:rPr>
              <a:t>)</a:t>
            </a:r>
            <a:r>
              <a:rPr lang="ko-KR" altLang="en-US" sz="2000">
                <a:latin typeface="+mn-ea"/>
              </a:rPr>
              <a:t>의 전 단계</a:t>
            </a:r>
            <a:endParaRPr lang="en-US" altLang="ko-KR" sz="2000">
              <a:latin typeface="+mn-ea"/>
            </a:endParaRPr>
          </a:p>
          <a:p>
            <a:pPr fontAlgn="base">
              <a:buFontTx/>
              <a:buChar char="-"/>
            </a:pPr>
            <a:r>
              <a:rPr lang="ko-KR" altLang="en-US" sz="2000">
                <a:latin typeface="+mn-ea"/>
              </a:rPr>
              <a:t>혐오</a:t>
            </a:r>
            <a:r>
              <a:rPr lang="en-US" altLang="ko-KR" sz="2000" dirty="0">
                <a:latin typeface="+mn-ea"/>
              </a:rPr>
              <a:t>/</a:t>
            </a:r>
            <a:r>
              <a:rPr lang="ko-KR" altLang="en-US" sz="2000" dirty="0">
                <a:latin typeface="+mn-ea"/>
              </a:rPr>
              <a:t>차별의 </a:t>
            </a:r>
            <a:r>
              <a:rPr lang="ko-KR" altLang="en-US" sz="2000">
                <a:latin typeface="+mn-ea"/>
              </a:rPr>
              <a:t>확산</a:t>
            </a:r>
            <a:r>
              <a:rPr lang="en-US" altLang="ko-KR" sz="2000">
                <a:latin typeface="+mn-ea"/>
              </a:rPr>
              <a:t>: </a:t>
            </a:r>
            <a:r>
              <a:rPr lang="ko-KR" altLang="en-US" sz="2000">
                <a:latin typeface="+mn-ea"/>
              </a:rPr>
              <a:t>혐오</a:t>
            </a:r>
            <a:r>
              <a:rPr lang="en-US" altLang="ko-KR" sz="2000" dirty="0">
                <a:latin typeface="+mn-ea"/>
              </a:rPr>
              <a:t>/</a:t>
            </a:r>
            <a:r>
              <a:rPr lang="ko-KR" altLang="en-US" sz="2000" dirty="0">
                <a:latin typeface="+mn-ea"/>
              </a:rPr>
              <a:t>차별이 </a:t>
            </a:r>
            <a:r>
              <a:rPr lang="ko-KR" altLang="en-US" sz="2000">
                <a:latin typeface="+mn-ea"/>
              </a:rPr>
              <a:t>허용된다는 메시지</a:t>
            </a:r>
            <a:r>
              <a:rPr lang="en-US" altLang="ko-KR" sz="2000">
                <a:latin typeface="+mn-ea"/>
              </a:rPr>
              <a:t>, </a:t>
            </a:r>
            <a:r>
              <a:rPr lang="ko-KR" altLang="en-US" sz="2000">
                <a:latin typeface="+mn-ea"/>
              </a:rPr>
              <a:t>사회적 확산</a:t>
            </a:r>
            <a:r>
              <a:rPr lang="en-US" altLang="ko-KR" sz="2000">
                <a:latin typeface="+mn-ea"/>
              </a:rPr>
              <a:t>(</a:t>
            </a:r>
            <a:r>
              <a:rPr lang="ko-KR" altLang="en-US" sz="2000">
                <a:latin typeface="+mn-ea"/>
              </a:rPr>
              <a:t>선동</a:t>
            </a:r>
            <a:r>
              <a:rPr lang="en-US" altLang="ko-KR" sz="2000">
                <a:latin typeface="+mn-ea"/>
              </a:rPr>
              <a:t>)</a:t>
            </a:r>
            <a:r>
              <a:rPr lang="ko-KR" altLang="en-US" sz="2000">
                <a:latin typeface="+mn-ea"/>
              </a:rPr>
              <a:t> </a:t>
            </a:r>
            <a:r>
              <a:rPr lang="en-US" altLang="ko-KR" sz="2000">
                <a:latin typeface="+mn-ea"/>
              </a:rPr>
              <a:t>-&gt; </a:t>
            </a:r>
            <a:r>
              <a:rPr lang="ko-KR" altLang="en-US" sz="2000">
                <a:latin typeface="+mn-ea"/>
              </a:rPr>
              <a:t>공존 조건의 파괴</a:t>
            </a:r>
            <a:endParaRPr lang="en-US" altLang="ko-KR" sz="2000">
              <a:latin typeface="+mn-ea"/>
            </a:endParaRPr>
          </a:p>
          <a:p>
            <a:pPr fontAlgn="base"/>
            <a:endParaRPr lang="en-US" altLang="ko-KR" sz="2300" dirty="0"/>
          </a:p>
          <a:p>
            <a:pPr fontAlgn="base"/>
            <a:r>
              <a:rPr lang="ko-KR" altLang="en-US" sz="2300" dirty="0"/>
              <a:t>혐오</a:t>
            </a:r>
            <a:r>
              <a:rPr lang="en-US" altLang="ko-KR" sz="2300" dirty="0"/>
              <a:t>/</a:t>
            </a:r>
            <a:r>
              <a:rPr lang="ko-KR" altLang="en-US" sz="2300" dirty="0"/>
              <a:t>차별의 사회적 해악</a:t>
            </a:r>
            <a:r>
              <a:rPr lang="en-US" altLang="ko-KR" sz="2300"/>
              <a:t>: </a:t>
            </a:r>
            <a:r>
              <a:rPr lang="ko-KR" altLang="en-US" sz="2300"/>
              <a:t>우리의 </a:t>
            </a:r>
            <a:r>
              <a:rPr lang="ko-KR" altLang="en-US" sz="2300" dirty="0"/>
              <a:t>미래를 위해서 </a:t>
            </a:r>
            <a:r>
              <a:rPr lang="en-US" altLang="ko-KR" sz="2300" dirty="0"/>
              <a:t>‘</a:t>
            </a:r>
            <a:r>
              <a:rPr lang="ko-KR" altLang="en-US" sz="2300"/>
              <a:t>어리석은 일</a:t>
            </a:r>
            <a:r>
              <a:rPr lang="en-US" altLang="ko-KR" sz="2300"/>
              <a:t>’</a:t>
            </a:r>
            <a:endParaRPr lang="en-US" altLang="ko-KR" sz="2300" dirty="0"/>
          </a:p>
          <a:p>
            <a:pPr fontAlgn="base">
              <a:buFontTx/>
              <a:buChar char="-"/>
            </a:pPr>
            <a:r>
              <a:rPr lang="ko-KR" altLang="en-US" sz="2000" dirty="0"/>
              <a:t>다원화된 사회의 갈등과 분열</a:t>
            </a:r>
            <a:r>
              <a:rPr lang="en-US" altLang="ko-KR" sz="2000" dirty="0"/>
              <a:t>: </a:t>
            </a:r>
            <a:r>
              <a:rPr lang="ko-KR" altLang="en-US" sz="2000" dirty="0"/>
              <a:t>소외된 집단이 배제될 수록 사회는 </a:t>
            </a:r>
            <a:r>
              <a:rPr lang="ko-KR" altLang="en-US" sz="2000"/>
              <a:t>불안정하고 위험해짐 </a:t>
            </a:r>
            <a:r>
              <a:rPr lang="en-US" altLang="ko-KR" sz="2000"/>
              <a:t>(</a:t>
            </a:r>
            <a:r>
              <a:rPr lang="ko-KR" altLang="en-US" sz="2000" dirty="0"/>
              <a:t>사회적 비용</a:t>
            </a:r>
            <a:r>
              <a:rPr lang="en-US" altLang="ko-KR" sz="2000" dirty="0"/>
              <a:t>)</a:t>
            </a:r>
          </a:p>
          <a:p>
            <a:pPr fontAlgn="base">
              <a:buFontTx/>
              <a:buChar char="-"/>
            </a:pPr>
            <a:r>
              <a:rPr lang="ko-KR" altLang="en-US" sz="2000" dirty="0"/>
              <a:t>진정한 문제해결 회피</a:t>
            </a:r>
            <a:r>
              <a:rPr lang="en-US" altLang="ko-KR" sz="2000"/>
              <a:t>: </a:t>
            </a:r>
            <a:r>
              <a:rPr lang="ko-KR" altLang="en-US" sz="2000"/>
              <a:t>사회문제 해결을 위한 에너지의 </a:t>
            </a:r>
            <a:r>
              <a:rPr lang="ko-KR" altLang="en-US" sz="2000" dirty="0"/>
              <a:t>소진</a:t>
            </a:r>
            <a:r>
              <a:rPr lang="en-US" altLang="ko-KR" sz="2000" dirty="0"/>
              <a:t>/</a:t>
            </a:r>
            <a:r>
              <a:rPr lang="ko-KR" altLang="en-US" sz="2000" dirty="0"/>
              <a:t>낭비</a:t>
            </a:r>
            <a:endParaRPr lang="en-US" altLang="ko-KR" sz="2000" dirty="0"/>
          </a:p>
          <a:p>
            <a:pPr fontAlgn="base">
              <a:buFontTx/>
              <a:buChar char="-"/>
            </a:pPr>
            <a:r>
              <a:rPr lang="ko-KR" altLang="en-US" sz="2000" dirty="0"/>
              <a:t>차별이 </a:t>
            </a:r>
            <a:r>
              <a:rPr lang="ko-KR" altLang="en-US" sz="2000"/>
              <a:t>용인되는 사회의 화살은 언제든지 </a:t>
            </a:r>
            <a:r>
              <a:rPr lang="ko-KR" altLang="en-US" sz="2000" dirty="0"/>
              <a:t>나를 향할 수 있음</a:t>
            </a:r>
            <a:r>
              <a:rPr lang="en-US" altLang="ko-KR" sz="2000" dirty="0"/>
              <a:t>: “</a:t>
            </a:r>
            <a:r>
              <a:rPr lang="ko-KR" altLang="en-US" sz="2000" dirty="0"/>
              <a:t>우리는 모두 소수자다</a:t>
            </a:r>
            <a:r>
              <a:rPr lang="en-US" altLang="ko-KR" sz="2000" dirty="0"/>
              <a:t>.”</a:t>
            </a:r>
          </a:p>
          <a:p>
            <a:pPr fontAlgn="base"/>
            <a:endParaRPr lang="en-US" altLang="ko-KR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6445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F8E9B-FB46-1309-0E52-E9E2DDB56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6B428D06-30BD-4A2A-01DD-B3033CFB359B}"/>
              </a:ext>
            </a:extLst>
          </p:cNvPr>
          <p:cNvSpPr txBox="1"/>
          <p:nvPr/>
        </p:nvSpPr>
        <p:spPr>
          <a:xfrm>
            <a:off x="259795" y="1398483"/>
            <a:ext cx="8470547" cy="40879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차별의 개념</a:t>
            </a:r>
            <a:endParaRPr lang="en-US" altLang="ko-KR" sz="33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8795040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차별의 개념 요소</a:t>
            </a:r>
          </a:p>
        </p:txBody>
      </p:sp>
      <p:sp>
        <p:nvSpPr>
          <p:cNvPr id="11" name="내용 개체 틀 2"/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  <a:defRPr lang="ko-KR" altLang="en-US"/>
            </a:pPr>
            <a:r>
              <a:rPr lang="ko-KR" altLang="en-US" sz="2500">
                <a:latin typeface="+mn-ea"/>
              </a:rPr>
              <a:t>차별금지사유 </a:t>
            </a:r>
            <a:r>
              <a:rPr lang="en-US" altLang="ko-KR" sz="2500">
                <a:latin typeface="+mn-ea"/>
              </a:rPr>
              <a:t>(</a:t>
            </a:r>
            <a:r>
              <a:rPr lang="ko-KR" altLang="en-US" sz="2500">
                <a:latin typeface="+mn-ea"/>
              </a:rPr>
              <a:t>차별사유</a:t>
            </a:r>
            <a:r>
              <a:rPr lang="en-US" altLang="ko-KR" sz="2500">
                <a:latin typeface="+mn-ea"/>
              </a:rPr>
              <a:t>, </a:t>
            </a:r>
            <a:r>
              <a:rPr lang="ko-KR" altLang="en-US" sz="2500">
                <a:latin typeface="+mn-ea"/>
              </a:rPr>
              <a:t>보호받는 속성</a:t>
            </a:r>
            <a:r>
              <a:rPr lang="en-US" altLang="ko-KR" sz="2500">
                <a:latin typeface="+mn-ea"/>
              </a:rPr>
              <a:t>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  <a:defRPr lang="ko-KR" altLang="en-US"/>
            </a:pPr>
            <a:r>
              <a:rPr lang="ko-KR" altLang="en-US" sz="2500">
                <a:latin typeface="+mn-ea"/>
              </a:rPr>
              <a:t>차별금지영역 </a:t>
            </a:r>
            <a:r>
              <a:rPr lang="en-US" altLang="ko-KR" sz="2500" dirty="0">
                <a:latin typeface="+mn-ea"/>
              </a:rPr>
              <a:t>(</a:t>
            </a:r>
            <a:r>
              <a:rPr lang="ko-KR" altLang="en-US" sz="2500">
                <a:latin typeface="+mn-ea"/>
              </a:rPr>
              <a:t>차별영역</a:t>
            </a:r>
            <a:r>
              <a:rPr lang="en-US" altLang="ko-KR" sz="2500">
                <a:latin typeface="+mn-ea"/>
              </a:rPr>
              <a:t>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  <a:defRPr lang="ko-KR" altLang="en-US"/>
            </a:pPr>
            <a:r>
              <a:rPr lang="ko-KR" altLang="en-US" sz="2500">
                <a:latin typeface="+mn-ea"/>
              </a:rPr>
              <a:t>차별행위 </a:t>
            </a:r>
            <a:r>
              <a:rPr lang="en-US" altLang="ko-KR" sz="2500" dirty="0">
                <a:latin typeface="+mn-ea"/>
              </a:rPr>
              <a:t>(</a:t>
            </a:r>
            <a:r>
              <a:rPr lang="ko-KR" altLang="en-US" sz="2500" dirty="0">
                <a:latin typeface="+mn-ea"/>
              </a:rPr>
              <a:t>불리한 </a:t>
            </a:r>
            <a:r>
              <a:rPr lang="ko-KR" altLang="en-US" sz="2500">
                <a:latin typeface="+mn-ea"/>
              </a:rPr>
              <a:t>대우</a:t>
            </a:r>
            <a:r>
              <a:rPr lang="en-US" altLang="ko-KR" sz="2500">
                <a:latin typeface="+mn-ea"/>
              </a:rPr>
              <a:t>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  <a:defRPr lang="ko-KR" altLang="en-US"/>
            </a:pPr>
            <a:r>
              <a:rPr lang="ko-KR" altLang="en-US" sz="2500">
                <a:latin typeface="+mn-ea"/>
              </a:rPr>
              <a:t>차별의 예외</a:t>
            </a:r>
            <a:endParaRPr lang="en-US" altLang="ko-KR" sz="2500">
              <a:latin typeface="+mn-ea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  <a:defRPr lang="ko-KR" altLang="en-US"/>
            </a:pPr>
            <a:endParaRPr lang="en-US" altLang="ko-KR" sz="2500">
              <a:latin typeface="+mn-ea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 lang="ko-KR" altLang="en-US"/>
            </a:pPr>
            <a:r>
              <a:rPr lang="ko-KR" altLang="en-US" sz="2500">
                <a:latin typeface="+mn-ea"/>
              </a:rPr>
              <a:t>차별의 개념</a:t>
            </a:r>
            <a:r>
              <a:rPr lang="en-US" altLang="ko-KR" sz="2500">
                <a:latin typeface="+mn-ea"/>
              </a:rPr>
              <a:t>: </a:t>
            </a:r>
            <a:r>
              <a:rPr lang="ko-KR" altLang="en-US" sz="2500">
                <a:latin typeface="+mn-ea"/>
              </a:rPr>
              <a:t>차별금지사유를 이유로 차별금지영역에서 불리한 대우를 한 경우</a:t>
            </a:r>
            <a:r>
              <a:rPr lang="en-US" altLang="ko-KR" sz="2500">
                <a:latin typeface="+mn-ea"/>
              </a:rPr>
              <a:t>. </a:t>
            </a:r>
            <a:r>
              <a:rPr lang="ko-KR" altLang="en-US" sz="2500">
                <a:latin typeface="+mn-ea"/>
              </a:rPr>
              <a:t>단</a:t>
            </a:r>
            <a:r>
              <a:rPr lang="en-US" altLang="ko-KR" sz="2500">
                <a:latin typeface="+mn-ea"/>
              </a:rPr>
              <a:t>, </a:t>
            </a:r>
            <a:r>
              <a:rPr lang="ko-KR" altLang="en-US" sz="2500">
                <a:latin typeface="+mn-ea"/>
              </a:rPr>
              <a:t>차별의 예외에 해당하지 않는 경우</a:t>
            </a:r>
            <a:r>
              <a:rPr lang="en-US" altLang="ko-KR" sz="2500">
                <a:latin typeface="+mn-ea"/>
              </a:rPr>
              <a:t>(</a:t>
            </a:r>
            <a:r>
              <a:rPr lang="ko-KR" altLang="en-US" sz="2500">
                <a:latin typeface="+mn-ea"/>
              </a:rPr>
              <a:t>합리적 이유가 없는 행위</a:t>
            </a:r>
            <a:r>
              <a:rPr lang="en-US" altLang="ko-KR" sz="2500">
                <a:latin typeface="+mn-ea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 lang="ko-KR" altLang="en-US"/>
            </a:pPr>
            <a:endParaRPr lang="en-US" altLang="ko-KR" sz="2500"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 lang="ko-KR" altLang="en-US"/>
            </a:pPr>
            <a:endParaRPr lang="en-US" altLang="ko-KR" sz="2500" dirty="0">
              <a:latin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 lang="ko-KR" altLang="en-US"/>
            </a:pPr>
            <a:endParaRPr lang="en-US" altLang="ko-KR" sz="2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19561591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7808933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혐오표현</a:t>
            </a:r>
            <a:r>
              <a:rPr lang="en-US" altLang="ko-KR" sz="3800" b="1" spc="-124" dirty="0">
                <a:solidFill>
                  <a:schemeClr val="accent4">
                    <a:lumMod val="50000"/>
                  </a:schemeClr>
                </a:solidFill>
              </a:rPr>
              <a:t>(hate speech) </a:t>
            </a: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개념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491706" y="1570195"/>
            <a:ext cx="7772400" cy="5019073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6370" marR="0" indent="0" algn="just" fontAlgn="base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2000" dirty="0"/>
              <a:t>“어떤 사람이나 어떤 집단과 관련하여 그들이 누구인가를 근거로</a:t>
            </a:r>
            <a:r>
              <a:rPr lang="en-US" altLang="ko-KR" sz="2000" dirty="0"/>
              <a:t>, </a:t>
            </a:r>
            <a:r>
              <a:rPr lang="ko-KR" altLang="en-US" sz="2000" dirty="0"/>
              <a:t>달리 말하면 그들의 </a:t>
            </a:r>
            <a:r>
              <a:rPr lang="ko-KR" altLang="en-US" sz="2000" dirty="0">
                <a:highlight>
                  <a:srgbClr val="FFFF00"/>
                </a:highlight>
              </a:rPr>
              <a:t>종교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종족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국적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인종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피부색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혈통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성 또는 기타 정체성 요소</a:t>
            </a:r>
            <a:r>
              <a:rPr lang="en-US" altLang="ko-KR" sz="2000" dirty="0">
                <a:highlight>
                  <a:srgbClr val="FFFF00"/>
                </a:highlight>
              </a:rPr>
              <a:t>(identity factor)</a:t>
            </a:r>
            <a:r>
              <a:rPr lang="ko-KR" altLang="en-US" sz="2000" dirty="0"/>
              <a:t>를 근거로 하여 이들을 공격하거나 경멸적이거나 차별적인 언어를 이용하는</a:t>
            </a:r>
            <a:r>
              <a:rPr lang="en-US" altLang="ko-KR" sz="2000" dirty="0"/>
              <a:t>, </a:t>
            </a:r>
            <a:r>
              <a:rPr lang="ko-KR" altLang="en-US" sz="2000" dirty="0"/>
              <a:t>말</a:t>
            </a:r>
            <a:r>
              <a:rPr lang="en-US" altLang="ko-KR" sz="2000" dirty="0"/>
              <a:t>, </a:t>
            </a:r>
            <a:r>
              <a:rPr lang="ko-KR" altLang="en-US" sz="2000" dirty="0"/>
              <a:t>문서 또는 행동으로 하는 모든 종류의 소통</a:t>
            </a:r>
            <a:r>
              <a:rPr lang="en-US" altLang="ko-KR" sz="2000" dirty="0"/>
              <a:t>” (United Nations Strategy and Plan of Action on Hate Speech, 2019)</a:t>
            </a:r>
          </a:p>
          <a:p>
            <a:pPr marL="332740" marR="0" indent="-166370" algn="just" fontAlgn="base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2000" dirty="0"/>
          </a:p>
          <a:p>
            <a:pPr marL="166370" indent="0" algn="just" fontAlgn="base">
              <a:lnSpc>
                <a:spcPct val="130000"/>
              </a:lnSpc>
              <a:spcBef>
                <a:spcPts val="0"/>
              </a:spcBef>
              <a:buNone/>
            </a:pPr>
            <a:r>
              <a:rPr lang="ko-KR" altLang="en-US" sz="2000" dirty="0">
                <a:highlight>
                  <a:srgbClr val="FFFF00"/>
                </a:highlight>
              </a:rPr>
              <a:t>성별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장애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종교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나이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출신지역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인종</a:t>
            </a:r>
            <a:r>
              <a:rPr lang="en-US" altLang="ko-KR" sz="2000" dirty="0">
                <a:highlight>
                  <a:srgbClr val="FFFF00"/>
                </a:highlight>
              </a:rPr>
              <a:t>, </a:t>
            </a:r>
            <a:r>
              <a:rPr lang="ko-KR" altLang="en-US" sz="2000" dirty="0">
                <a:highlight>
                  <a:srgbClr val="FFFF00"/>
                </a:highlight>
              </a:rPr>
              <a:t>성적 지향 등을 이유로 </a:t>
            </a:r>
            <a:r>
              <a:rPr lang="ko-KR" altLang="en-US" sz="2000" dirty="0"/>
              <a:t>어떤 개인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・</a:t>
            </a:r>
            <a:r>
              <a:rPr lang="ko-KR" altLang="en-US" sz="2000" dirty="0"/>
              <a:t>집단에게 </a:t>
            </a:r>
            <a:r>
              <a:rPr lang="en-US" altLang="ko-KR" sz="2000" dirty="0"/>
              <a:t>1) </a:t>
            </a:r>
            <a:r>
              <a:rPr lang="ko-KR" altLang="en-US" sz="2000" dirty="0"/>
              <a:t>모욕</a:t>
            </a:r>
            <a:r>
              <a:rPr lang="en-US" altLang="ko-KR" sz="2000" dirty="0"/>
              <a:t>, </a:t>
            </a:r>
            <a:r>
              <a:rPr lang="ko-KR" altLang="en-US" sz="2000" dirty="0"/>
              <a:t>비하</a:t>
            </a:r>
            <a:r>
              <a:rPr lang="en-US" altLang="ko-KR" sz="2000" dirty="0"/>
              <a:t>, </a:t>
            </a:r>
            <a:r>
              <a:rPr lang="ko-KR" altLang="en-US" sz="2000" dirty="0"/>
              <a:t>멸시</a:t>
            </a:r>
            <a:r>
              <a:rPr lang="en-US" altLang="ko-KR" sz="2000" dirty="0"/>
              <a:t>, </a:t>
            </a:r>
            <a:r>
              <a:rPr lang="ko-KR" altLang="en-US" sz="2000" dirty="0"/>
              <a:t>위협 또는 </a:t>
            </a:r>
            <a:r>
              <a:rPr lang="en-US" altLang="ko-KR" sz="2000" dirty="0"/>
              <a:t>2) </a:t>
            </a:r>
            <a:r>
              <a:rPr lang="ko-KR" altLang="en-US" sz="2000" dirty="0" err="1"/>
              <a:t>차별</a:t>
            </a:r>
            <a:r>
              <a:rPr lang="ko-KR" altLang="en-US" sz="2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・</a:t>
            </a:r>
            <a:r>
              <a:rPr lang="ko-KR" altLang="en-US" sz="2000" dirty="0" err="1"/>
              <a:t>폭력의</a:t>
            </a:r>
            <a:r>
              <a:rPr lang="ko-KR" altLang="en-US" sz="2000" dirty="0"/>
              <a:t> 선전과 선동을 함으로써 </a:t>
            </a:r>
            <a:r>
              <a:rPr lang="ko-KR" altLang="en-US" sz="2000" u="sng" dirty="0"/>
              <a:t>차별을 </a:t>
            </a:r>
            <a:r>
              <a:rPr lang="ko-KR" altLang="en-US" sz="2000" u="sng" dirty="0" err="1"/>
              <a:t>정당화</a:t>
            </a:r>
            <a:r>
              <a:rPr lang="ko-KR" altLang="en-US" sz="2000" u="sng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・</a:t>
            </a:r>
            <a:r>
              <a:rPr lang="ko-KR" altLang="en-US" sz="2000" u="sng" dirty="0" err="1"/>
              <a:t>조장</a:t>
            </a:r>
            <a:r>
              <a:rPr lang="ko-KR" altLang="en-US" sz="2000" u="sng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・</a:t>
            </a:r>
            <a:r>
              <a:rPr lang="ko-KR" altLang="en-US" sz="2000" u="sng" dirty="0" err="1"/>
              <a:t>강화하는</a:t>
            </a:r>
            <a:r>
              <a:rPr lang="ko-KR" altLang="en-US" sz="2000" u="sng" dirty="0"/>
              <a:t> 효과를 갖는 표현</a:t>
            </a:r>
            <a:r>
              <a:rPr lang="ko-KR" altLang="en-US" sz="2000" dirty="0"/>
              <a:t> </a:t>
            </a:r>
            <a:r>
              <a:rPr lang="en-US" altLang="ko-KR" sz="2000" dirty="0"/>
              <a:t>(</a:t>
            </a:r>
            <a:r>
              <a:rPr lang="ko-KR" altLang="en-US" sz="2000" dirty="0"/>
              <a:t>국가인권위원회</a:t>
            </a:r>
            <a:r>
              <a:rPr lang="en-US" altLang="ko-KR" sz="2000" dirty="0"/>
              <a:t>, </a:t>
            </a:r>
            <a:r>
              <a:rPr lang="ko-KR" altLang="en-US" sz="2000" dirty="0"/>
              <a:t>혐오표현 리포트</a:t>
            </a:r>
            <a:r>
              <a:rPr lang="en-US" altLang="ko-KR" sz="2000" dirty="0"/>
              <a:t>, 2019)</a:t>
            </a:r>
            <a:endParaRPr lang="ko-KR" altLang="en-US" sz="2100" dirty="0"/>
          </a:p>
        </p:txBody>
      </p:sp>
    </p:spTree>
    <p:extLst>
      <p:ext uri="{BB962C8B-B14F-4D97-AF65-F5344CB8AC3E}">
        <p14:creationId xmlns:p14="http://schemas.microsoft.com/office/powerpoint/2010/main" val="29048371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48BB6-6822-B8CF-E950-BB98AD889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4FF0E7B-EF37-A456-94B7-BBB001405113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F010AC72-817B-8675-004B-FE434B6B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3" y="700126"/>
            <a:ext cx="7808933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차별의 개념 </a:t>
            </a:r>
            <a:r>
              <a:rPr lang="en-US" altLang="ko-KR" sz="2200" b="1" spc="-124" dirty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ko-KR" altLang="en-US" sz="2200" b="1" spc="-124" dirty="0">
                <a:solidFill>
                  <a:schemeClr val="accent4">
                    <a:lumMod val="50000"/>
                  </a:schemeClr>
                </a:solidFill>
              </a:rPr>
              <a:t>국가인권위원회법</a:t>
            </a:r>
            <a:r>
              <a:rPr lang="en-US" altLang="ko-KR" sz="2200" b="1" spc="-124" dirty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ko-KR" altLang="en-US" sz="22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630740DF-F654-430B-4F9E-1FA140DF5332}"/>
              </a:ext>
            </a:extLst>
          </p:cNvPr>
          <p:cNvSpPr txBox="1"/>
          <p:nvPr/>
        </p:nvSpPr>
        <p:spPr>
          <a:xfrm>
            <a:off x="491706" y="1570195"/>
            <a:ext cx="7772400" cy="5019073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1900" dirty="0"/>
              <a:t>합리적인 이유 없이 </a:t>
            </a:r>
            <a:r>
              <a:rPr lang="ko-KR" altLang="en-US" sz="1900" dirty="0">
                <a:highlight>
                  <a:srgbClr val="FFFF00"/>
                </a:highlight>
              </a:rPr>
              <a:t>성별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종교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장애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나이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사회적 신분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출신 지역</a:t>
            </a:r>
            <a:r>
              <a:rPr lang="en-US" altLang="ko-KR" sz="1900" dirty="0">
                <a:highlight>
                  <a:srgbClr val="FFFF00"/>
                </a:highlight>
              </a:rPr>
              <a:t>(</a:t>
            </a:r>
            <a:r>
              <a:rPr lang="ko-KR" altLang="en-US" sz="1900" dirty="0">
                <a:highlight>
                  <a:srgbClr val="FFFF00"/>
                </a:highlight>
              </a:rPr>
              <a:t>출생지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등록기준지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성년이 되기 전의 주된 거주지 등을 말한다</a:t>
            </a:r>
            <a:r>
              <a:rPr lang="en-US" altLang="ko-KR" sz="1900" dirty="0">
                <a:highlight>
                  <a:srgbClr val="FFFF00"/>
                </a:highlight>
              </a:rPr>
              <a:t>), </a:t>
            </a:r>
            <a:r>
              <a:rPr lang="ko-KR" altLang="en-US" sz="1900" dirty="0">
                <a:highlight>
                  <a:srgbClr val="FFFF00"/>
                </a:highlight>
              </a:rPr>
              <a:t>출신 국가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출신 민족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용모 등 신체 조건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 err="1">
                <a:highlight>
                  <a:srgbClr val="FFFF00"/>
                </a:highlight>
              </a:rPr>
              <a:t>기혼ㆍ미혼ㆍ별거ㆍ이혼ㆍ사별ㆍ재혼ㆍ사실혼</a:t>
            </a:r>
            <a:r>
              <a:rPr lang="ko-KR" altLang="en-US" sz="1900" dirty="0">
                <a:highlight>
                  <a:srgbClr val="FFFF00"/>
                </a:highlight>
              </a:rPr>
              <a:t> 등 혼인 여부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임신 또는 출산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가족 형태 또는 가족 상황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인종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피부색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사상 또는 정치적 의견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형의 효력이 실효된 전과</a:t>
            </a:r>
            <a:r>
              <a:rPr lang="en-US" altLang="ko-KR" sz="1900" dirty="0">
                <a:highlight>
                  <a:srgbClr val="FFFF00"/>
                </a:highlight>
              </a:rPr>
              <a:t>(</a:t>
            </a:r>
            <a:r>
              <a:rPr lang="ko-KR" altLang="en-US" sz="1900" dirty="0">
                <a:highlight>
                  <a:srgbClr val="FFFF00"/>
                </a:highlight>
              </a:rPr>
              <a:t>前科</a:t>
            </a:r>
            <a:r>
              <a:rPr lang="en-US" altLang="ko-KR" sz="1900" dirty="0">
                <a:highlight>
                  <a:srgbClr val="FFFF00"/>
                </a:highlight>
              </a:rPr>
              <a:t>), </a:t>
            </a:r>
            <a:r>
              <a:rPr lang="ko-KR" altLang="en-US" sz="1900" dirty="0">
                <a:highlight>
                  <a:srgbClr val="FFFF00"/>
                </a:highlight>
              </a:rPr>
              <a:t>성적</a:t>
            </a:r>
            <a:r>
              <a:rPr lang="en-US" altLang="ko-KR" sz="1900" dirty="0">
                <a:highlight>
                  <a:srgbClr val="FFFF00"/>
                </a:highlight>
              </a:rPr>
              <a:t>(</a:t>
            </a:r>
            <a:r>
              <a:rPr lang="ko-KR" altLang="en-US" sz="1900" dirty="0">
                <a:highlight>
                  <a:srgbClr val="FFFF00"/>
                </a:highlight>
              </a:rPr>
              <a:t>性的</a:t>
            </a:r>
            <a:r>
              <a:rPr lang="en-US" altLang="ko-KR" sz="1900" dirty="0">
                <a:highlight>
                  <a:srgbClr val="FFFF00"/>
                </a:highlight>
              </a:rPr>
              <a:t>) </a:t>
            </a:r>
            <a:r>
              <a:rPr lang="ko-KR" altLang="en-US" sz="1900" dirty="0">
                <a:highlight>
                  <a:srgbClr val="FFFF00"/>
                </a:highlight>
              </a:rPr>
              <a:t>지향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학력</a:t>
            </a:r>
            <a:r>
              <a:rPr lang="en-US" altLang="ko-KR" sz="1900" dirty="0">
                <a:highlight>
                  <a:srgbClr val="FFFF00"/>
                </a:highlight>
              </a:rPr>
              <a:t>, </a:t>
            </a:r>
            <a:r>
              <a:rPr lang="ko-KR" altLang="en-US" sz="1900" dirty="0">
                <a:highlight>
                  <a:srgbClr val="FFFF00"/>
                </a:highlight>
              </a:rPr>
              <a:t>병력</a:t>
            </a:r>
            <a:r>
              <a:rPr lang="en-US" altLang="ko-KR" sz="1900" dirty="0">
                <a:highlight>
                  <a:srgbClr val="FFFF00"/>
                </a:highlight>
              </a:rPr>
              <a:t>(</a:t>
            </a:r>
            <a:r>
              <a:rPr lang="ko-KR" altLang="en-US" sz="1900" dirty="0">
                <a:highlight>
                  <a:srgbClr val="FFFF00"/>
                </a:highlight>
              </a:rPr>
              <a:t>病歷</a:t>
            </a:r>
            <a:r>
              <a:rPr lang="en-US" altLang="ko-KR" sz="1900" dirty="0">
                <a:highlight>
                  <a:srgbClr val="FFFF00"/>
                </a:highlight>
              </a:rPr>
              <a:t>) </a:t>
            </a:r>
            <a:r>
              <a:rPr lang="ko-KR" altLang="en-US" sz="1900" dirty="0">
                <a:highlight>
                  <a:srgbClr val="FFFF00"/>
                </a:highlight>
              </a:rPr>
              <a:t>등을 이유로 </a:t>
            </a:r>
            <a:r>
              <a:rPr lang="ko-KR" altLang="en-US" sz="1900" dirty="0"/>
              <a:t>한 다음 각 목의 어느 하나에 해당하는 행위를 말한다</a:t>
            </a:r>
            <a:r>
              <a:rPr lang="en-US" altLang="ko-KR" sz="1900" dirty="0"/>
              <a:t>. </a:t>
            </a:r>
          </a:p>
          <a:p>
            <a:pPr marL="0" indent="0">
              <a:buNone/>
            </a:pPr>
            <a:r>
              <a:rPr lang="ko-KR" altLang="en-US" sz="1900" dirty="0"/>
              <a:t>가</a:t>
            </a:r>
            <a:r>
              <a:rPr lang="en-US" altLang="ko-KR" sz="1900" dirty="0"/>
              <a:t>. </a:t>
            </a:r>
            <a:r>
              <a:rPr lang="ko-KR" altLang="en-US" sz="1900" dirty="0"/>
              <a:t>고용과 관련하여 특정한 사람을 </a:t>
            </a:r>
            <a:r>
              <a:rPr lang="ko-KR" altLang="en-US" sz="1900" dirty="0" err="1"/>
              <a:t>우대ㆍ배제ㆍ구별하거나</a:t>
            </a:r>
            <a:r>
              <a:rPr lang="ko-KR" altLang="en-US" sz="1900" dirty="0"/>
              <a:t> 불리하게 대우하는 행위</a:t>
            </a:r>
          </a:p>
          <a:p>
            <a:pPr marL="0" indent="0">
              <a:buNone/>
            </a:pPr>
            <a:r>
              <a:rPr lang="ko-KR" altLang="en-US" sz="1900" dirty="0"/>
              <a:t>나</a:t>
            </a:r>
            <a:r>
              <a:rPr lang="en-US" altLang="ko-KR" sz="1900" dirty="0"/>
              <a:t>. </a:t>
            </a:r>
            <a:r>
              <a:rPr lang="ko-KR" altLang="en-US" sz="1900" dirty="0" err="1"/>
              <a:t>재화ㆍ용역ㆍ교통수단ㆍ상업시설ㆍ토지ㆍ주거시설의</a:t>
            </a:r>
            <a:r>
              <a:rPr lang="ko-KR" altLang="en-US" sz="1900" dirty="0"/>
              <a:t> 공급이나 이용과 관련하여 특정한 사람을 </a:t>
            </a:r>
            <a:r>
              <a:rPr lang="ko-KR" altLang="en-US" sz="1900" dirty="0" err="1"/>
              <a:t>우대ㆍ배제ㆍ구별하거나</a:t>
            </a:r>
            <a:r>
              <a:rPr lang="ko-KR" altLang="en-US" sz="1900" dirty="0"/>
              <a:t> 불리하게 대우하는 행위</a:t>
            </a:r>
          </a:p>
          <a:p>
            <a:pPr marL="0" indent="0">
              <a:buNone/>
            </a:pPr>
            <a:r>
              <a:rPr lang="ko-KR" altLang="en-US" sz="1900" dirty="0"/>
              <a:t>다</a:t>
            </a:r>
            <a:r>
              <a:rPr lang="en-US" altLang="ko-KR" sz="1900" dirty="0"/>
              <a:t>. </a:t>
            </a:r>
            <a:r>
              <a:rPr lang="ko-KR" altLang="en-US" sz="1900" dirty="0"/>
              <a:t>교육시설이나 직업훈련기관에서의 </a:t>
            </a:r>
            <a:r>
              <a:rPr lang="ko-KR" altLang="en-US" sz="1900" dirty="0" err="1"/>
              <a:t>교육ㆍ훈련이나</a:t>
            </a:r>
            <a:r>
              <a:rPr lang="ko-KR" altLang="en-US" sz="1900" dirty="0"/>
              <a:t> 그 이용과 관련하여 특정한 사람을 </a:t>
            </a:r>
            <a:r>
              <a:rPr lang="ko-KR" altLang="en-US" sz="1900" dirty="0" err="1"/>
              <a:t>우대ㆍ배제ㆍ구별하거나</a:t>
            </a:r>
            <a:r>
              <a:rPr lang="ko-KR" altLang="en-US" sz="1900" dirty="0"/>
              <a:t> 불리하게 대우하는 행위</a:t>
            </a:r>
          </a:p>
          <a:p>
            <a:pPr marL="0" indent="0">
              <a:buNone/>
            </a:pPr>
            <a:r>
              <a:rPr lang="ko-KR" altLang="en-US" sz="1900" dirty="0"/>
              <a:t>라</a:t>
            </a:r>
            <a:r>
              <a:rPr lang="en-US" altLang="ko-KR" sz="1900" dirty="0"/>
              <a:t>. </a:t>
            </a:r>
            <a:r>
              <a:rPr lang="ko-KR" altLang="en-US" sz="1900" dirty="0"/>
              <a:t>성희롱 행위</a:t>
            </a:r>
          </a:p>
        </p:txBody>
      </p:sp>
    </p:spTree>
    <p:extLst>
      <p:ext uri="{BB962C8B-B14F-4D97-AF65-F5344CB8AC3E}">
        <p14:creationId xmlns:p14="http://schemas.microsoft.com/office/powerpoint/2010/main" val="14924337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혐오범죄의 개념</a:t>
            </a:r>
          </a:p>
        </p:txBody>
      </p:sp>
      <p:sp>
        <p:nvSpPr>
          <p:cNvPr id="11" name="내용 개체 틀 2"/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 altLang="en-US"/>
            </a:pPr>
            <a:r>
              <a:rPr lang="ko-KR" altLang="en-US" sz="2200" dirty="0">
                <a:latin typeface="+mn-ea"/>
              </a:rPr>
              <a:t>“범죄자가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인종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종교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장애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성적 지향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민족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젠더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성별정체성 등</a:t>
            </a:r>
            <a:r>
              <a:rPr lang="ko-KR" altLang="en-US" sz="2200" dirty="0">
                <a:latin typeface="+mn-ea"/>
              </a:rPr>
              <a:t>에 대한 편견이 전체적으로 또는 부분적으로 동기가 된 범죄” </a:t>
            </a:r>
            <a:r>
              <a:rPr lang="en-US" altLang="ko-KR" sz="2200" dirty="0">
                <a:latin typeface="+mn-ea"/>
              </a:rPr>
              <a:t>(</a:t>
            </a:r>
            <a:r>
              <a:rPr lang="ko-KR" altLang="en-US" sz="2200" dirty="0">
                <a:latin typeface="+mn-ea"/>
              </a:rPr>
              <a:t>미국 </a:t>
            </a:r>
            <a:r>
              <a:rPr lang="en-US" altLang="ko-KR" sz="2200" dirty="0">
                <a:latin typeface="+mn-ea"/>
              </a:rPr>
              <a:t>FBI UCR </a:t>
            </a:r>
            <a:r>
              <a:rPr lang="ko-KR" altLang="en-US" sz="2200" dirty="0">
                <a:latin typeface="+mn-ea"/>
              </a:rPr>
              <a:t>프로그램</a:t>
            </a:r>
            <a:r>
              <a:rPr lang="en-US" altLang="ko-KR" sz="2200" dirty="0">
                <a:latin typeface="+mn-ea"/>
              </a:rPr>
              <a:t>)</a:t>
            </a:r>
            <a:endParaRPr lang="ko-KR" altLang="en-US" sz="2200" dirty="0">
              <a:latin typeface="+mn-ea"/>
            </a:endParaRPr>
          </a:p>
          <a:p>
            <a:pPr>
              <a:defRPr lang="ko-KR" altLang="en-US"/>
            </a:pPr>
            <a:r>
              <a:rPr lang="ko-KR" altLang="en-US" sz="2200" dirty="0">
                <a:latin typeface="+mn-ea"/>
              </a:rPr>
              <a:t>“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인종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종교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성적 지향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민족 등</a:t>
            </a:r>
            <a:r>
              <a:rPr lang="ko-KR" altLang="en-US" sz="2200" dirty="0">
                <a:latin typeface="+mn-ea"/>
              </a:rPr>
              <a:t>에 대한 편견의 증거를 선언하는 범죄로서 살인</a:t>
            </a:r>
            <a:r>
              <a:rPr lang="en-US" altLang="ko-KR" sz="2200" dirty="0">
                <a:latin typeface="+mn-ea"/>
              </a:rPr>
              <a:t>, </a:t>
            </a:r>
            <a:r>
              <a:rPr lang="ko-KR" altLang="en-US" sz="2200" dirty="0">
                <a:latin typeface="+mn-ea"/>
              </a:rPr>
              <a:t>강간</a:t>
            </a:r>
            <a:r>
              <a:rPr lang="en-US" altLang="ko-KR" sz="2200" dirty="0">
                <a:latin typeface="+mn-ea"/>
              </a:rPr>
              <a:t>, </a:t>
            </a:r>
            <a:r>
              <a:rPr lang="ko-KR" altLang="en-US" sz="2200" dirty="0">
                <a:latin typeface="+mn-ea"/>
              </a:rPr>
              <a:t>폭행</a:t>
            </a:r>
            <a:r>
              <a:rPr lang="en-US" altLang="ko-KR" sz="2200" dirty="0">
                <a:latin typeface="+mn-ea"/>
              </a:rPr>
              <a:t>, </a:t>
            </a:r>
            <a:r>
              <a:rPr lang="ko-KR" altLang="en-US" sz="2200" dirty="0">
                <a:latin typeface="+mn-ea"/>
              </a:rPr>
              <a:t>위협</a:t>
            </a:r>
            <a:r>
              <a:rPr lang="en-US" altLang="ko-KR" sz="2200" dirty="0">
                <a:latin typeface="+mn-ea"/>
              </a:rPr>
              <a:t>, </a:t>
            </a:r>
            <a:r>
              <a:rPr lang="ko-KR" altLang="en-US" sz="2200" dirty="0">
                <a:latin typeface="+mn-ea"/>
              </a:rPr>
              <a:t>방화</a:t>
            </a:r>
            <a:r>
              <a:rPr lang="en-US" altLang="ko-KR" sz="2200" dirty="0">
                <a:latin typeface="+mn-ea"/>
              </a:rPr>
              <a:t>, </a:t>
            </a:r>
            <a:r>
              <a:rPr lang="ko-KR" altLang="en-US" sz="2200" dirty="0">
                <a:latin typeface="+mn-ea"/>
              </a:rPr>
              <a:t>손괴 등을 포함한다</a:t>
            </a:r>
            <a:r>
              <a:rPr lang="en-US" altLang="ko-KR" sz="2200" dirty="0">
                <a:latin typeface="+mn-ea"/>
              </a:rPr>
              <a:t>.” (</a:t>
            </a:r>
            <a:r>
              <a:rPr lang="ko-KR" altLang="en-US" sz="2200" dirty="0">
                <a:latin typeface="+mn-ea"/>
              </a:rPr>
              <a:t>미국 「</a:t>
            </a:r>
            <a:r>
              <a:rPr lang="en-US" altLang="ko-KR" sz="2200" dirty="0">
                <a:latin typeface="+mn-ea"/>
              </a:rPr>
              <a:t>1990 </a:t>
            </a:r>
            <a:r>
              <a:rPr lang="ko-KR" altLang="en-US" sz="2200" dirty="0">
                <a:latin typeface="+mn-ea"/>
              </a:rPr>
              <a:t>혐오범죄통계법」</a:t>
            </a:r>
            <a:r>
              <a:rPr lang="en-US" altLang="ko-KR" sz="2200" dirty="0">
                <a:latin typeface="+mn-ea"/>
              </a:rPr>
              <a:t>)</a:t>
            </a:r>
          </a:p>
          <a:p>
            <a:pPr>
              <a:defRPr lang="ko-KR" altLang="en-US"/>
            </a:pPr>
            <a:r>
              <a:rPr lang="en-US" altLang="ko-KR" sz="2200" dirty="0">
                <a:latin typeface="+mn-ea"/>
              </a:rPr>
              <a:t>“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인종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종교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성적 지향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장애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 err="1">
                <a:highlight>
                  <a:srgbClr val="FFFF00"/>
                </a:highlight>
                <a:latin typeface="+mn-ea"/>
              </a:rPr>
              <a:t>트랜스젠더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(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또는 실제로 그렇다고 생각된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)</a:t>
            </a:r>
            <a:r>
              <a:rPr lang="ko-KR" altLang="en-US" sz="2200" dirty="0">
                <a:latin typeface="+mn-ea"/>
              </a:rPr>
              <a:t>에 기초한 적대와 편견을 동기로 하여 희생자 또는 다른 사람에 의해 인지된 모든 형사 범죄” </a:t>
            </a:r>
            <a:r>
              <a:rPr lang="en-US" altLang="ko-KR" sz="2200" dirty="0">
                <a:latin typeface="+mn-ea"/>
              </a:rPr>
              <a:t>(</a:t>
            </a:r>
            <a:r>
              <a:rPr lang="ko-KR" altLang="en-US" sz="2200" dirty="0">
                <a:latin typeface="+mn-ea"/>
              </a:rPr>
              <a:t>영국 경찰청</a:t>
            </a:r>
            <a:r>
              <a:rPr lang="en-US" altLang="ko-KR" sz="2200" dirty="0">
                <a:latin typeface="+mn-ea"/>
              </a:rPr>
              <a:t>)</a:t>
            </a:r>
          </a:p>
          <a:p>
            <a:pPr>
              <a:defRPr lang="ko-KR" altLang="en-US"/>
            </a:pPr>
            <a:r>
              <a:rPr lang="en-US" altLang="ko-KR" sz="2200" dirty="0">
                <a:latin typeface="+mn-ea"/>
              </a:rPr>
              <a:t>“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인종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종교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성적 지향</a:t>
            </a:r>
            <a:r>
              <a:rPr lang="en-US" altLang="ko-KR" sz="2200" dirty="0">
                <a:highlight>
                  <a:srgbClr val="FFFF00"/>
                </a:highlight>
                <a:latin typeface="+mn-ea"/>
              </a:rPr>
              <a:t>, 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장애 또는 </a:t>
            </a:r>
            <a:r>
              <a:rPr lang="ko-KR" altLang="en-US" sz="2200" dirty="0" err="1">
                <a:highlight>
                  <a:srgbClr val="FFFF00"/>
                </a:highlight>
                <a:latin typeface="+mn-ea"/>
              </a:rPr>
              <a:t>트랜스젠더</a:t>
            </a:r>
            <a:r>
              <a:rPr lang="ko-KR" altLang="en-US" sz="2200" dirty="0">
                <a:highlight>
                  <a:srgbClr val="FFFF00"/>
                </a:highlight>
                <a:latin typeface="+mn-ea"/>
              </a:rPr>
              <a:t> 정체성 등</a:t>
            </a:r>
            <a:r>
              <a:rPr lang="ko-KR" altLang="en-US" sz="2200" dirty="0">
                <a:latin typeface="+mn-ea"/>
              </a:rPr>
              <a:t>을 이유로 한 적대를 동기로 한 모든 범죄” </a:t>
            </a:r>
            <a:r>
              <a:rPr lang="en-US" altLang="ko-KR" sz="2200" dirty="0">
                <a:latin typeface="+mn-ea"/>
              </a:rPr>
              <a:t>(</a:t>
            </a:r>
            <a:r>
              <a:rPr lang="ko-KR" altLang="en-US" sz="2200" dirty="0">
                <a:latin typeface="+mn-ea"/>
              </a:rPr>
              <a:t>영국 내무부</a:t>
            </a:r>
            <a:r>
              <a:rPr lang="en-US" altLang="ko-KR" sz="2200" dirty="0">
                <a:latin typeface="+mn-ea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538052112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EE4B2-188B-67DC-903D-B3585070C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8FACB3C7-63C8-6966-7F10-00C1EDD9E3B9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BCB421BB-DF1E-240D-F8B5-FAB7FECC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8095604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차별의 개념</a:t>
            </a: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F7320AD6-5795-F3E0-D4D1-CD5A67E70F3B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ko-KR" sz="2000" b="1" dirty="0">
                <a:latin typeface="+mn-ea"/>
              </a:rPr>
              <a:t>1) </a:t>
            </a:r>
            <a:r>
              <a:rPr lang="ko-KR" altLang="en-US" sz="2000" b="1" dirty="0">
                <a:latin typeface="+mn-ea"/>
              </a:rPr>
              <a:t>차별금지사유</a:t>
            </a:r>
            <a:endParaRPr lang="en-US" altLang="ko-KR" sz="2000" b="1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성별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종교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장애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나이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사회적 신분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출신 지역</a:t>
            </a:r>
            <a:r>
              <a:rPr lang="en-US" altLang="ko-KR" sz="2000" dirty="0">
                <a:latin typeface="+mn-ea"/>
              </a:rPr>
              <a:t>(</a:t>
            </a:r>
            <a:r>
              <a:rPr lang="ko-KR" altLang="en-US" sz="2000" dirty="0">
                <a:latin typeface="+mn-ea"/>
              </a:rPr>
              <a:t>출생지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등록기준지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성년이 되기 전의 주된 거주지 등을 말한다</a:t>
            </a:r>
            <a:r>
              <a:rPr lang="en-US" altLang="ko-KR" sz="2000" dirty="0">
                <a:latin typeface="+mn-ea"/>
              </a:rPr>
              <a:t>), </a:t>
            </a:r>
            <a:r>
              <a:rPr lang="ko-KR" altLang="en-US" sz="2000" dirty="0">
                <a:latin typeface="+mn-ea"/>
              </a:rPr>
              <a:t>출신 국가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출신 민족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용모 등 신체 조건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기혼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미혼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별거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이혼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사별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재혼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사실혼 등 혼인 여부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임신 또는 출산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가족 형태 또는 가족 상황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인종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피부색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사상 또는 정치적 의견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형의 효력이 실효된 전과</a:t>
            </a:r>
            <a:r>
              <a:rPr lang="en-US" altLang="ko-KR" sz="2000" dirty="0">
                <a:latin typeface="+mn-ea"/>
              </a:rPr>
              <a:t>(</a:t>
            </a:r>
            <a:r>
              <a:rPr lang="ko-KR" altLang="en-US" sz="2000" dirty="0">
                <a:latin typeface="+mn-ea"/>
              </a:rPr>
              <a:t>前科</a:t>
            </a:r>
            <a:r>
              <a:rPr lang="en-US" altLang="ko-KR" sz="2000" dirty="0">
                <a:latin typeface="+mn-ea"/>
              </a:rPr>
              <a:t>), </a:t>
            </a:r>
            <a:r>
              <a:rPr lang="ko-KR" altLang="en-US" sz="2000" dirty="0">
                <a:latin typeface="+mn-ea"/>
              </a:rPr>
              <a:t>성적</a:t>
            </a:r>
            <a:r>
              <a:rPr lang="en-US" altLang="ko-KR" sz="2000" dirty="0">
                <a:latin typeface="+mn-ea"/>
              </a:rPr>
              <a:t>(</a:t>
            </a:r>
            <a:r>
              <a:rPr lang="ko-KR" altLang="en-US" sz="2000" dirty="0">
                <a:latin typeface="+mn-ea"/>
              </a:rPr>
              <a:t>性的</a:t>
            </a:r>
            <a:r>
              <a:rPr lang="en-US" altLang="ko-KR" sz="2000" dirty="0">
                <a:latin typeface="+mn-ea"/>
              </a:rPr>
              <a:t>) </a:t>
            </a:r>
            <a:r>
              <a:rPr lang="ko-KR" altLang="en-US" sz="2000" dirty="0">
                <a:latin typeface="+mn-ea"/>
              </a:rPr>
              <a:t>지향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학력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병력</a:t>
            </a:r>
            <a:r>
              <a:rPr lang="en-US" altLang="ko-KR" sz="2000" dirty="0">
                <a:latin typeface="+mn-ea"/>
              </a:rPr>
              <a:t>(</a:t>
            </a:r>
            <a:r>
              <a:rPr lang="ko-KR" altLang="en-US" sz="2000" dirty="0">
                <a:latin typeface="+mn-ea"/>
              </a:rPr>
              <a:t>病歷</a:t>
            </a:r>
            <a:r>
              <a:rPr lang="en-US" altLang="ko-KR" sz="2000" dirty="0">
                <a:latin typeface="+mn-ea"/>
              </a:rPr>
              <a:t>) </a:t>
            </a:r>
            <a:r>
              <a:rPr lang="ko-KR" altLang="en-US" sz="2000" dirty="0">
                <a:latin typeface="+mn-ea"/>
              </a:rPr>
              <a:t>등</a:t>
            </a:r>
            <a:endParaRPr lang="en-US" altLang="ko-KR" sz="2000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차별이 될 수 있는 이유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근거</a:t>
            </a:r>
            <a:r>
              <a:rPr lang="en-US" altLang="ko-KR" sz="2000" dirty="0">
                <a:latin typeface="+mn-ea"/>
              </a:rPr>
              <a:t>(grounds), </a:t>
            </a:r>
            <a:r>
              <a:rPr lang="ko-KR" altLang="en-US" sz="2000" dirty="0">
                <a:latin typeface="+mn-ea"/>
              </a:rPr>
              <a:t>보호되는 이유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근거</a:t>
            </a:r>
            <a:r>
              <a:rPr lang="en-US" altLang="ko-KR" sz="2000" dirty="0">
                <a:latin typeface="+mn-ea"/>
              </a:rPr>
              <a:t>(protected grounds), </a:t>
            </a:r>
            <a:r>
              <a:rPr lang="ko-KR" altLang="en-US" sz="2000" dirty="0">
                <a:latin typeface="+mn-ea"/>
              </a:rPr>
              <a:t>보호되는 속성</a:t>
            </a:r>
            <a:r>
              <a:rPr lang="en-US" altLang="ko-KR" sz="2000" dirty="0">
                <a:latin typeface="+mn-ea"/>
              </a:rPr>
              <a:t>(protected characteristics) </a:t>
            </a:r>
            <a:r>
              <a:rPr lang="ko-KR" altLang="en-US" sz="2000" dirty="0">
                <a:latin typeface="+mn-ea"/>
              </a:rPr>
              <a:t>또는 특성</a:t>
            </a:r>
            <a:r>
              <a:rPr lang="en-US" altLang="ko-KR" sz="2000" dirty="0">
                <a:latin typeface="+mn-ea"/>
              </a:rPr>
              <a:t>(attribute)</a:t>
            </a: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소수자 집단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합리적 이유의 부재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비자발적 요인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인간존엄 훼손과 차별 조장의 효과</a:t>
            </a: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endParaRPr lang="en-US" altLang="ko-KR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6555918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EA073-F1A1-27B5-2650-E1FF06CE7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4078FD18-808C-F1D4-98C6-BC25919FB257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59883CD7-0C0E-2E5E-33D4-D9F3A8A1E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8095604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차별의 개념</a:t>
            </a: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A4E74528-E05E-E73D-E5A3-5C19E0E09D78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ko-KR" sz="2000" b="1" dirty="0">
                <a:latin typeface="+mn-ea"/>
              </a:rPr>
              <a:t>2) </a:t>
            </a:r>
            <a:r>
              <a:rPr lang="ko-KR" altLang="en-US" sz="2000" b="1" dirty="0">
                <a:latin typeface="+mn-ea"/>
              </a:rPr>
              <a:t>차별금지영역</a:t>
            </a:r>
            <a:endParaRPr lang="en-US" altLang="ko-KR" sz="2000" b="1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공적 영역</a:t>
            </a:r>
            <a:r>
              <a:rPr lang="en-US" altLang="ko-KR" sz="2000" dirty="0">
                <a:latin typeface="+mn-ea"/>
              </a:rPr>
              <a:t>: </a:t>
            </a:r>
            <a:r>
              <a:rPr lang="ko-KR" altLang="en-US" sz="2000" dirty="0">
                <a:latin typeface="+mn-ea"/>
              </a:rPr>
              <a:t>행정 서비스</a:t>
            </a: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사적 영역이지만 공공성이 있는 영역</a:t>
            </a:r>
            <a:r>
              <a:rPr lang="en-US" altLang="ko-KR" sz="2000" dirty="0">
                <a:latin typeface="+mn-ea"/>
              </a:rPr>
              <a:t>: </a:t>
            </a:r>
            <a:r>
              <a:rPr lang="ko-KR" altLang="en-US" sz="2000" dirty="0">
                <a:latin typeface="+mn-ea"/>
              </a:rPr>
              <a:t>고용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교육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재화</a:t>
            </a:r>
            <a:r>
              <a:rPr lang="en-US" altLang="ko-KR" sz="2000" dirty="0">
                <a:latin typeface="+mn-ea"/>
              </a:rPr>
              <a:t>/</a:t>
            </a:r>
            <a:r>
              <a:rPr lang="ko-KR" altLang="en-US" sz="2000" dirty="0">
                <a:latin typeface="+mn-ea"/>
              </a:rPr>
              <a:t>용역의 공급이나 이용</a:t>
            </a:r>
            <a:endParaRPr lang="en-US" altLang="ko-KR" sz="2000" dirty="0">
              <a:latin typeface="+mn-ea"/>
            </a:endParaRPr>
          </a:p>
          <a:p>
            <a:pPr marL="0" indent="0" algn="just" fontAlgn="base">
              <a:spcBef>
                <a:spcPts val="500"/>
              </a:spcBef>
              <a:spcAft>
                <a:spcPts val="500"/>
              </a:spcAft>
              <a:buNone/>
            </a:pP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→  이들 영역에서 차별이 허용된다면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공동체의 기본질서가 파괴됨 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예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미국 식당에서 흑인 출입금지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첫 손님으로 여성 탑승 거부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중국인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동남아시아인 출입금지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노키즈존 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vs.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노아재존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>
                <a:latin typeface="나눔고딕" panose="020D0604000000000000" pitchFamily="50" charset="-127"/>
                <a:ea typeface="나눔고딕" panose="020D0604000000000000" pitchFamily="50" charset="-127"/>
              </a:rPr>
              <a:t>동성애 커플에 대한 케익 판매 거부</a:t>
            </a:r>
            <a:r>
              <a:rPr lang="en-US" altLang="ko-KR" sz="200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endParaRPr lang="en-US" altLang="ko-KR" sz="2000" dirty="0">
              <a:latin typeface="+mn-ea"/>
            </a:endParaRPr>
          </a:p>
          <a:p>
            <a:pPr marL="0" indent="0" algn="just" fontAlgn="base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ko-KR" sz="2000" b="1" dirty="0">
                <a:latin typeface="+mn-ea"/>
              </a:rPr>
              <a:t>3) </a:t>
            </a:r>
            <a:r>
              <a:rPr lang="ko-KR" altLang="en-US" sz="2000" b="1" dirty="0">
                <a:latin typeface="+mn-ea"/>
              </a:rPr>
              <a:t>불이익을 주는 행위</a:t>
            </a:r>
            <a:endParaRPr lang="en-US" altLang="ko-KR" sz="2000" b="1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특정한 사람을 우대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배제</a:t>
            </a:r>
            <a:r>
              <a:rPr lang="en-US" altLang="ko-KR" sz="2000" dirty="0">
                <a:latin typeface="+mn-ea"/>
              </a:rPr>
              <a:t>·</a:t>
            </a:r>
            <a:r>
              <a:rPr lang="ko-KR" altLang="en-US" sz="2000" dirty="0">
                <a:latin typeface="+mn-ea"/>
              </a:rPr>
              <a:t>구별하거나 불리하게 대우하는 행위</a:t>
            </a:r>
            <a:endParaRPr lang="en-US" altLang="ko-KR" sz="2000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endParaRPr lang="en-US" altLang="ko-KR" sz="2000" dirty="0">
              <a:latin typeface="+mn-ea"/>
            </a:endParaRPr>
          </a:p>
          <a:p>
            <a:pPr marL="0" indent="0" algn="just" fontAlgn="base">
              <a:spcBef>
                <a:spcPts val="500"/>
              </a:spcBef>
              <a:spcAft>
                <a:spcPts val="500"/>
              </a:spcAft>
              <a:buNone/>
            </a:pPr>
            <a:endParaRPr lang="ko-KR" altLang="en-US" sz="2000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endParaRPr lang="en-US" altLang="ko-KR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7878516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87B83-59C5-2FFA-27DD-9EBFA1D51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9813207-27DF-EFED-7D6B-9275A5DD5192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461D7F3D-8700-7366-0E33-EC03EA2F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8095604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차별의 개념</a:t>
            </a: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8533B307-CA88-FFE5-972E-697837C1C560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 fontAlgn="base" latinLnBrk="1">
              <a:spcBef>
                <a:spcPts val="500"/>
              </a:spcBef>
              <a:spcAft>
                <a:spcPts val="500"/>
              </a:spcAft>
              <a:buNone/>
            </a:pPr>
            <a:r>
              <a:rPr lang="en-US" altLang="ko-KR" sz="2000" b="1" dirty="0">
                <a:latin typeface="+mn-ea"/>
              </a:rPr>
              <a:t>4) </a:t>
            </a:r>
            <a:r>
              <a:rPr lang="ko-KR" altLang="en-US" sz="2000" b="1" dirty="0">
                <a:latin typeface="+mn-ea"/>
              </a:rPr>
              <a:t>합리적인 이유의 부재</a:t>
            </a:r>
            <a:endParaRPr lang="en-US" altLang="ko-KR" sz="2000" b="1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</a:pPr>
            <a:r>
              <a:rPr lang="ko-KR" altLang="en-US" sz="2000" dirty="0">
                <a:latin typeface="+mn-ea"/>
              </a:rPr>
              <a:t>진정직업자격</a:t>
            </a:r>
            <a:r>
              <a:rPr lang="en-US" altLang="ko-KR" sz="2000" dirty="0">
                <a:latin typeface="+mn-ea"/>
              </a:rPr>
              <a:t>(</a:t>
            </a:r>
            <a:r>
              <a:rPr lang="en-US" altLang="ko-KR" sz="2000" dirty="0"/>
              <a:t>Genuine Occupational Qualification)</a:t>
            </a:r>
            <a:r>
              <a:rPr lang="en-US" altLang="ko-KR" sz="2000" dirty="0">
                <a:latin typeface="+mn-ea"/>
              </a:rPr>
              <a:t>: </a:t>
            </a:r>
            <a:r>
              <a:rPr lang="ko-KR" altLang="en-US" sz="2000" dirty="0">
                <a:latin typeface="+mn-ea"/>
              </a:rPr>
              <a:t>특정 직무의 사업수행상 불가피한 경우</a:t>
            </a:r>
            <a:endParaRPr lang="en-US" altLang="ko-KR" sz="2000" dirty="0">
              <a:latin typeface="+mn-ea"/>
            </a:endParaRPr>
          </a:p>
          <a:p>
            <a:pPr marL="0" marR="0" indent="0" algn="just" fontAlgn="base" latinLnBrk="1">
              <a:spcBef>
                <a:spcPts val="500"/>
              </a:spcBef>
              <a:spcAft>
                <a:spcPts val="500"/>
              </a:spcAft>
              <a:buNone/>
            </a:pPr>
            <a:r>
              <a:rPr lang="ko-KR" altLang="en-US" sz="2000" dirty="0">
                <a:latin typeface="+mn-ea"/>
              </a:rPr>
              <a:t>예</a:t>
            </a:r>
            <a:r>
              <a:rPr lang="en-US" altLang="ko-KR" sz="2000" dirty="0">
                <a:latin typeface="+mn-ea"/>
              </a:rPr>
              <a:t>) </a:t>
            </a:r>
            <a:r>
              <a:rPr lang="ko-KR" altLang="en-US" sz="2000" dirty="0">
                <a:latin typeface="+mn-ea"/>
              </a:rPr>
              <a:t>롤러코스터 시각장애인 탑승 금지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경호업무와 휠체어 이용 장애인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 err="1">
                <a:latin typeface="+mn-ea"/>
              </a:rPr>
              <a:t>노키즈존</a:t>
            </a:r>
            <a:r>
              <a:rPr lang="ko-KR" altLang="en-US" sz="2000" dirty="0">
                <a:latin typeface="+mn-ea"/>
              </a:rPr>
              <a:t> 카페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경찰관과 사지의 완전성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매표원과 사지의 완전성</a:t>
            </a:r>
            <a:r>
              <a:rPr lang="en-US" altLang="ko-KR" sz="2000" dirty="0">
                <a:latin typeface="+mn-ea"/>
              </a:rPr>
              <a:t>, 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endParaRPr lang="en-US" altLang="ko-KR" sz="2000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</a:pPr>
            <a:r>
              <a:rPr lang="ko-KR" altLang="en-US" sz="2000" dirty="0">
                <a:latin typeface="+mn-ea"/>
              </a:rPr>
              <a:t>적극적 평등화 조치</a:t>
            </a:r>
            <a:r>
              <a:rPr lang="en-US" altLang="ko-KR" sz="2000" dirty="0">
                <a:latin typeface="+mn-ea"/>
              </a:rPr>
              <a:t>(</a:t>
            </a:r>
            <a:r>
              <a:rPr lang="en-US" altLang="ko-KR" sz="2000" dirty="0"/>
              <a:t>affirmative action)</a:t>
            </a:r>
            <a:r>
              <a:rPr lang="en-US" altLang="ko-KR" sz="2000" dirty="0">
                <a:latin typeface="+mn-ea"/>
              </a:rPr>
              <a:t>: </a:t>
            </a:r>
            <a:r>
              <a:rPr lang="ko-KR" altLang="en-US" sz="2000" dirty="0">
                <a:latin typeface="+mn-ea"/>
              </a:rPr>
              <a:t>현존하는 차별을 해소하기 위한 잠정적 우대조치</a:t>
            </a:r>
            <a:endParaRPr lang="en-US" altLang="ko-KR" sz="2000" dirty="0">
              <a:latin typeface="+mn-ea"/>
            </a:endParaRPr>
          </a:p>
          <a:p>
            <a:pPr marL="0" indent="0" algn="just" fontAlgn="base">
              <a:spcBef>
                <a:spcPts val="500"/>
              </a:spcBef>
              <a:spcAft>
                <a:spcPts val="500"/>
              </a:spcAft>
              <a:buNone/>
            </a:pPr>
            <a:r>
              <a:rPr lang="ko-KR" altLang="en-US" sz="2000" dirty="0">
                <a:latin typeface="+mn-ea"/>
              </a:rPr>
              <a:t>예</a:t>
            </a:r>
            <a:r>
              <a:rPr lang="en-US" altLang="ko-KR" sz="2000" dirty="0">
                <a:latin typeface="+mn-ea"/>
              </a:rPr>
              <a:t>) </a:t>
            </a:r>
            <a:r>
              <a:rPr lang="ko-KR" altLang="en-US" sz="2000" dirty="0">
                <a:latin typeface="+mn-ea"/>
              </a:rPr>
              <a:t>기업 임원 여성할당제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비례대표 여성할당제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대학 입시에서 특별전형</a:t>
            </a:r>
            <a:r>
              <a:rPr lang="en-US" altLang="ko-KR" sz="2000" dirty="0">
                <a:latin typeface="+mn-ea"/>
              </a:rPr>
              <a:t>(</a:t>
            </a:r>
            <a:r>
              <a:rPr lang="ko-KR" altLang="en-US" sz="2000" dirty="0">
                <a:latin typeface="+mn-ea"/>
              </a:rPr>
              <a:t>지역인재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국가보훈대상자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장애인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농어촌학생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기초생활수급자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한부모가족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아동복지시설보호아동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>
                <a:latin typeface="+mn-ea"/>
              </a:rPr>
              <a:t>북한이탈주민</a:t>
            </a:r>
            <a:r>
              <a:rPr lang="en-US" altLang="ko-KR" sz="2000" dirty="0">
                <a:latin typeface="+mn-ea"/>
              </a:rPr>
              <a:t>)</a:t>
            </a:r>
          </a:p>
          <a:p>
            <a:pPr marL="0" marR="0" indent="0" algn="just" fontAlgn="base" latinLnBrk="1">
              <a:spcBef>
                <a:spcPts val="500"/>
              </a:spcBef>
              <a:spcAft>
                <a:spcPts val="500"/>
              </a:spcAft>
              <a:buNone/>
            </a:pPr>
            <a:endParaRPr lang="en-US" altLang="ko-KR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9736711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65161-8221-264F-C721-7FAAD5F1A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94025E4A-41C1-7D84-9155-55D46857F362}"/>
              </a:ext>
            </a:extLst>
          </p:cNvPr>
          <p:cNvSpPr txBox="1"/>
          <p:nvPr/>
        </p:nvSpPr>
        <p:spPr>
          <a:xfrm>
            <a:off x="259795" y="1398483"/>
            <a:ext cx="8470547" cy="40879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차별의 예외</a:t>
            </a:r>
            <a:endParaRPr lang="en-US" altLang="ko-KR" sz="33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767873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차별의 예외</a:t>
            </a:r>
            <a:r>
              <a:rPr lang="en-US" altLang="ko-KR" sz="3300" b="1" spc="-136" dirty="0">
                <a:solidFill>
                  <a:schemeClr val="accent4">
                    <a:lumMod val="50000"/>
                  </a:schemeClr>
                </a:solidFill>
              </a:rPr>
              <a:t>1: </a:t>
            </a: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진정직업자격</a:t>
            </a:r>
          </a:p>
        </p:txBody>
      </p:sp>
      <p:sp>
        <p:nvSpPr>
          <p:cNvPr id="11" name="내용 개체 틀 2"/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ko-KR" altLang="en-US" sz="2500" dirty="0"/>
              <a:t>진정직업 자격</a:t>
            </a:r>
            <a:r>
              <a:rPr lang="en-US" altLang="ko-KR" sz="2500" dirty="0"/>
              <a:t>/</a:t>
            </a:r>
            <a:r>
              <a:rPr lang="ko-KR" altLang="en-US" sz="2500" dirty="0"/>
              <a:t>요건</a:t>
            </a:r>
            <a:r>
              <a:rPr lang="en-US" altLang="ko-KR" sz="2500" dirty="0"/>
              <a:t>: </a:t>
            </a:r>
            <a:r>
              <a:rPr lang="ko-KR" altLang="en-US" sz="2500" dirty="0"/>
              <a:t>특정한 직무나 사업이 본질적으로 가진 성격 내지 특수성에 대해 요구되는 자격</a:t>
            </a:r>
            <a:endParaRPr lang="en-US" altLang="ko-KR" sz="2500" dirty="0"/>
          </a:p>
          <a:p>
            <a:pPr fontAlgn="base"/>
            <a:endParaRPr lang="ko-KR" altLang="en-US" sz="1500" dirty="0"/>
          </a:p>
          <a:p>
            <a:pPr fontAlgn="base">
              <a:buFontTx/>
              <a:buChar char="-"/>
            </a:pPr>
            <a:r>
              <a:rPr lang="ko-KR" altLang="en-US" sz="2200" dirty="0"/>
              <a:t>직무의 성질이 본질적으로 특정한 성의 노동자의 채용이 불가피한 경우 </a:t>
            </a:r>
            <a:r>
              <a:rPr lang="en-US" altLang="ko-KR" sz="2200" dirty="0"/>
              <a:t>(</a:t>
            </a:r>
            <a:r>
              <a:rPr lang="ko-KR" altLang="en-US" sz="2200" dirty="0"/>
              <a:t>예</a:t>
            </a:r>
            <a:r>
              <a:rPr lang="en-US" altLang="ko-KR" sz="2200" dirty="0"/>
              <a:t>: </a:t>
            </a:r>
            <a:r>
              <a:rPr lang="ko-KR" altLang="en-US" sz="2200" dirty="0"/>
              <a:t>남성 역할 배우</a:t>
            </a:r>
            <a:r>
              <a:rPr lang="en-US" altLang="ko-KR" sz="2200" dirty="0"/>
              <a:t>, </a:t>
            </a:r>
            <a:r>
              <a:rPr lang="ko-KR" altLang="en-US" sz="2200" dirty="0"/>
              <a:t>여성 기숙사 사감</a:t>
            </a:r>
            <a:r>
              <a:rPr lang="en-US" altLang="ko-KR" sz="2200" dirty="0"/>
              <a:t>)</a:t>
            </a:r>
          </a:p>
          <a:p>
            <a:pPr fontAlgn="base">
              <a:buFontTx/>
              <a:buChar char="-"/>
            </a:pPr>
            <a:r>
              <a:rPr lang="ko-KR" altLang="en-US" sz="2200" dirty="0"/>
              <a:t>장애가 있는 경우 업무수행이 불가능한 경우 </a:t>
            </a:r>
            <a:r>
              <a:rPr lang="en-US" altLang="ko-KR" sz="2200" dirty="0"/>
              <a:t>(</a:t>
            </a:r>
            <a:r>
              <a:rPr lang="ko-KR" altLang="en-US" sz="2200" dirty="0"/>
              <a:t>예</a:t>
            </a:r>
            <a:r>
              <a:rPr lang="en-US" altLang="ko-KR" sz="2200" dirty="0"/>
              <a:t>: </a:t>
            </a:r>
            <a:r>
              <a:rPr lang="ko-KR" altLang="en-US" sz="2200" dirty="0"/>
              <a:t>시각장애인 운전면허 불허</a:t>
            </a:r>
            <a:r>
              <a:rPr lang="en-US" altLang="ko-KR" sz="2200"/>
              <a:t>, </a:t>
            </a:r>
            <a:r>
              <a:rPr lang="ko-KR" altLang="en-US" sz="2200"/>
              <a:t>이동 장애인의 경호 업무</a:t>
            </a:r>
            <a:r>
              <a:rPr lang="en-US" altLang="ko-KR" sz="2200" dirty="0"/>
              <a:t>)</a:t>
            </a:r>
          </a:p>
          <a:p>
            <a:pPr fontAlgn="base">
              <a:buFontTx/>
              <a:buChar char="-"/>
            </a:pPr>
            <a:r>
              <a:rPr lang="ko-KR" altLang="en-US" sz="2200"/>
              <a:t>연령이 직무수행에 깊은 관련이 있는 </a:t>
            </a:r>
            <a:r>
              <a:rPr lang="ko-KR" altLang="en-US" sz="2200" dirty="0"/>
              <a:t>경우 </a:t>
            </a:r>
            <a:r>
              <a:rPr lang="en-US" altLang="ko-KR" sz="2200" dirty="0"/>
              <a:t>(</a:t>
            </a:r>
            <a:r>
              <a:rPr lang="ko-KR" altLang="en-US" sz="2200" dirty="0"/>
              <a:t>예</a:t>
            </a:r>
            <a:r>
              <a:rPr lang="en-US" altLang="ko-KR" sz="2200" dirty="0"/>
              <a:t>: </a:t>
            </a:r>
            <a:r>
              <a:rPr lang="ko-KR" altLang="en-US" sz="2200" dirty="0"/>
              <a:t>경찰</a:t>
            </a:r>
            <a:r>
              <a:rPr lang="en-US" altLang="ko-KR" sz="2200" dirty="0"/>
              <a:t>, </a:t>
            </a:r>
            <a:r>
              <a:rPr lang="ko-KR" altLang="en-US" sz="2200" dirty="0"/>
              <a:t>소방 업무</a:t>
            </a:r>
            <a:r>
              <a:rPr lang="en-US" altLang="ko-KR" sz="2200" dirty="0"/>
              <a:t>)</a:t>
            </a:r>
          </a:p>
          <a:p>
            <a:pPr fontAlgn="base">
              <a:buFontTx/>
              <a:buChar char="-"/>
            </a:pPr>
            <a:r>
              <a:rPr lang="ko-KR" altLang="en-US" sz="2200" dirty="0"/>
              <a:t>기타 쟁점 사례</a:t>
            </a:r>
            <a:r>
              <a:rPr lang="en-US" altLang="ko-KR" sz="2200" dirty="0"/>
              <a:t>: </a:t>
            </a:r>
            <a:r>
              <a:rPr lang="ko-KR" altLang="en-US" sz="2200" dirty="0"/>
              <a:t>조산원 여성만 채용</a:t>
            </a:r>
            <a:r>
              <a:rPr lang="en-US" altLang="ko-KR" sz="2200" dirty="0"/>
              <a:t>, </a:t>
            </a:r>
            <a:r>
              <a:rPr lang="ko-KR" altLang="en-US" sz="2200" dirty="0"/>
              <a:t>군인</a:t>
            </a:r>
            <a:r>
              <a:rPr lang="en-US" altLang="ko-KR" sz="2200" dirty="0"/>
              <a:t>/</a:t>
            </a:r>
            <a:r>
              <a:rPr lang="ko-KR" altLang="en-US" sz="2200" dirty="0"/>
              <a:t>경찰관 남녀 분리 모집</a:t>
            </a:r>
            <a:r>
              <a:rPr lang="en-US" altLang="ko-KR" sz="2200" dirty="0"/>
              <a:t>, </a:t>
            </a:r>
            <a:r>
              <a:rPr lang="ko-KR" altLang="en-US" sz="2200" dirty="0"/>
              <a:t>이슬람 성지 통행하는 비행기 조종사 종교 제한</a:t>
            </a:r>
            <a:r>
              <a:rPr lang="en-US" altLang="ko-KR" sz="2200" dirty="0"/>
              <a:t>, </a:t>
            </a:r>
            <a:r>
              <a:rPr lang="ko-KR" altLang="en-US" sz="2200" dirty="0"/>
              <a:t>남성 목욕탕 관리자로 남성만 채용</a:t>
            </a:r>
            <a:r>
              <a:rPr lang="en-US" altLang="ko-KR" sz="2200" dirty="0"/>
              <a:t>, </a:t>
            </a:r>
            <a:r>
              <a:rPr lang="ko-KR" altLang="en-US" sz="2200" dirty="0"/>
              <a:t>버스기사 채용 </a:t>
            </a:r>
            <a:r>
              <a:rPr lang="en-US" altLang="ko-KR" sz="2200" dirty="0"/>
              <a:t>35</a:t>
            </a:r>
            <a:r>
              <a:rPr lang="ko-KR" altLang="en-US" sz="2200" dirty="0"/>
              <a:t>세 이하로 제한 </a:t>
            </a:r>
            <a:r>
              <a:rPr lang="en-US" altLang="ko-KR" sz="2200" dirty="0"/>
              <a:t>(</a:t>
            </a:r>
            <a:r>
              <a:rPr lang="ko-KR" altLang="en-US" sz="2200" dirty="0"/>
              <a:t>경력 사고율 등 고려</a:t>
            </a:r>
            <a:r>
              <a:rPr lang="en-US" altLang="ko-KR" sz="2200" dirty="0"/>
              <a:t>), </a:t>
            </a:r>
            <a:r>
              <a:rPr lang="ko-KR" altLang="en-US" sz="2200" dirty="0"/>
              <a:t>공무원 공채 응시연령제한</a:t>
            </a:r>
            <a:r>
              <a:rPr lang="en-US" altLang="ko-KR" sz="2200" dirty="0"/>
              <a:t>(5</a:t>
            </a:r>
            <a:r>
              <a:rPr lang="ko-KR" altLang="en-US" sz="2200" dirty="0"/>
              <a:t>급 </a:t>
            </a:r>
            <a:r>
              <a:rPr lang="en-US" altLang="ko-KR" sz="2200" dirty="0"/>
              <a:t>32</a:t>
            </a:r>
            <a:r>
              <a:rPr lang="ko-KR" altLang="en-US" sz="2200" dirty="0"/>
              <a:t>세 이하</a:t>
            </a:r>
            <a:r>
              <a:rPr lang="en-US" altLang="ko-KR" sz="2200" dirty="0"/>
              <a:t>, 6․7</a:t>
            </a:r>
            <a:r>
              <a:rPr lang="ko-KR" altLang="en-US" sz="2200" dirty="0"/>
              <a:t>급 </a:t>
            </a:r>
            <a:r>
              <a:rPr lang="en-US" altLang="ko-KR" sz="2200" dirty="0"/>
              <a:t>35</a:t>
            </a:r>
            <a:r>
              <a:rPr lang="ko-KR" altLang="en-US" sz="2200" dirty="0"/>
              <a:t>세 이하</a:t>
            </a:r>
            <a:r>
              <a:rPr lang="en-US" altLang="ko-KR" sz="2200" dirty="0"/>
              <a:t>), </a:t>
            </a:r>
            <a:r>
              <a:rPr lang="ko-KR" altLang="en-US" sz="2200" dirty="0"/>
              <a:t>식당에서 아동 출입 금지</a:t>
            </a:r>
          </a:p>
          <a:p>
            <a:pPr fontAlgn="base"/>
            <a:endParaRPr lang="en-US" altLang="ko-KR" sz="2200" dirty="0"/>
          </a:p>
          <a:p>
            <a:pPr fontAlgn="base"/>
            <a:endParaRPr lang="en-US" altLang="ko-KR" sz="2200" dirty="0"/>
          </a:p>
          <a:p>
            <a:pPr fontAlgn="base"/>
            <a:endParaRPr lang="en-US" altLang="ko-KR" sz="2200" dirty="0"/>
          </a:p>
          <a:p>
            <a:pPr fontAlgn="base"/>
            <a:endParaRPr lang="en-US" altLang="ko-KR" sz="2200" dirty="0"/>
          </a:p>
          <a:p>
            <a:pPr fontAlgn="base"/>
            <a:endParaRPr lang="ko-KR" altLang="en-US" sz="2200" dirty="0"/>
          </a:p>
          <a:p>
            <a:pPr fontAlgn="base"/>
            <a:endParaRPr lang="ko-KR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605983273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87B83-59C5-2FFA-27DD-9EBFA1D51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9813207-27DF-EFED-7D6B-9275A5DD5192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461D7F3D-8700-7366-0E33-EC03EA2F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8095604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사례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에버랜드 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T-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익스프레스 사건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8533B307-CA88-FFE5-972E-697837C1C560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just" fontAlgn="base" latinLnBrk="1">
              <a:spcBef>
                <a:spcPts val="500"/>
              </a:spcBef>
              <a:spcAft>
                <a:spcPts val="500"/>
              </a:spcAft>
              <a:buNone/>
            </a:pPr>
            <a:endParaRPr lang="en-US" altLang="ko-KR" sz="2000" dirty="0">
              <a:latin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3B71C3-71D0-3C23-26F4-425939CAE8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382" y="4663440"/>
            <a:ext cx="3108960" cy="174879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A28B671-EC4E-A3EF-3785-1A900E057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8" y="1702443"/>
            <a:ext cx="5082654" cy="337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1534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18FD8-3A01-92CA-D091-B13A3B7B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FED0A83B-14F0-F195-7120-A168B0A55868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70735BAE-8352-BBC4-5B1B-BCF323E8F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경찰관의 신체 조건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80C28F59-EC23-80C7-97DE-AB6D776EE0F4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200"/>
              <a:t>과거 규정</a:t>
            </a:r>
            <a:r>
              <a:rPr lang="en-US" altLang="ko-KR" sz="2200"/>
              <a:t>:</a:t>
            </a:r>
            <a:r>
              <a:rPr lang="ko-KR" altLang="en-US" sz="2200"/>
              <a:t> </a:t>
            </a:r>
            <a:r>
              <a:rPr lang="en-US" altLang="ko-KR" sz="2200"/>
              <a:t>"</a:t>
            </a:r>
            <a:r>
              <a:rPr lang="ko-KR" altLang="en-US" sz="2200"/>
              <a:t>건강상태가 양호하고 사지가 완전하며</a:t>
            </a:r>
            <a:r>
              <a:rPr lang="en-US" altLang="ko-KR" sz="2200"/>
              <a:t>...“</a:t>
            </a:r>
          </a:p>
          <a:p>
            <a:pPr marL="400050" lvl="1" indent="0">
              <a:buNone/>
            </a:pPr>
            <a:r>
              <a:rPr lang="ko-KR" altLang="en-US" sz="2200"/>
              <a:t>“손가락 등 사지가 완전하지 못하면 총기 및 장구를 사용해 범인을 체포하는 데 상당한 지장이 있고</a:t>
            </a:r>
            <a:r>
              <a:rPr lang="en-US" altLang="ko-KR" sz="2200"/>
              <a:t>, </a:t>
            </a:r>
            <a:r>
              <a:rPr lang="ko-KR" altLang="en-US" sz="2200"/>
              <a:t>위험을 초래할 수도 있다”</a:t>
            </a:r>
            <a:endParaRPr lang="en-US" altLang="ko-KR" sz="2200"/>
          </a:p>
          <a:p>
            <a:r>
              <a:rPr lang="en-US" altLang="ko-KR" sz="2200"/>
              <a:t>2018</a:t>
            </a:r>
            <a:r>
              <a:rPr lang="ko-KR" altLang="en-US" sz="2200"/>
              <a:t>년 인권위 권고</a:t>
            </a:r>
            <a:r>
              <a:rPr lang="en-US" altLang="ko-KR" sz="2200"/>
              <a:t>: </a:t>
            </a:r>
            <a:r>
              <a:rPr lang="ko-KR" altLang="en-US" sz="2200"/>
              <a:t>“전문가 의견을 종합하면 약지는 총기나 장구 사용과 관련성이 적고 손가락이 완전한 사람도 파지력과 악력에서 차이가 있다”</a:t>
            </a:r>
            <a:r>
              <a:rPr lang="en-US" altLang="ko-KR" sz="2200"/>
              <a:t>; </a:t>
            </a:r>
            <a:r>
              <a:rPr lang="ko-KR" altLang="en-US" sz="2200"/>
              <a:t> “‘사지의 완전성’을 기준으로 외형적인 신체 결손이나 변형이 있는 사람을 무조건 경찰 직무에서 배제하는 것은 차별적 요소가 있다”</a:t>
            </a:r>
            <a:endParaRPr lang="en-US" altLang="ko-KR" sz="2200"/>
          </a:p>
          <a:p>
            <a:endParaRPr lang="en-US" altLang="ko-KR" sz="2200"/>
          </a:p>
          <a:p>
            <a:r>
              <a:rPr lang="ko-KR" altLang="en-US" sz="2200"/>
              <a:t>현재 규정</a:t>
            </a:r>
            <a:r>
              <a:rPr lang="en-US" altLang="ko-KR" sz="2200"/>
              <a:t>:</a:t>
            </a:r>
            <a:r>
              <a:rPr lang="ko-KR" altLang="en-US" sz="2200"/>
              <a:t> </a:t>
            </a:r>
            <a:r>
              <a:rPr lang="en-US" altLang="ko-KR" sz="2200"/>
              <a:t>"</a:t>
            </a:r>
            <a:r>
              <a:rPr lang="ko-KR" altLang="en-US" sz="2200"/>
              <a:t>건강상태가 양호하고</a:t>
            </a:r>
            <a:r>
              <a:rPr lang="en-US" altLang="ko-KR" sz="2200"/>
              <a:t>, </a:t>
            </a:r>
            <a:r>
              <a:rPr lang="ko-KR" altLang="en-US" sz="2200"/>
              <a:t>직무에 적합한 신체를 가져야 한다</a:t>
            </a:r>
            <a:r>
              <a:rPr lang="en-US" altLang="ko-KR" sz="2200"/>
              <a:t>"</a:t>
            </a:r>
          </a:p>
          <a:p>
            <a:pPr>
              <a:defRPr lang="ko-KR" altLang="en-US"/>
            </a:pPr>
            <a:endParaRPr lang="en-US" altLang="ko-KR" sz="2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9652397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8028812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사례</a:t>
            </a:r>
            <a:r>
              <a:rPr lang="en-US" altLang="ko-KR" sz="3800" b="1" spc="-124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ko-KR" altLang="en-US" sz="3800" b="1" spc="-124">
                <a:solidFill>
                  <a:schemeClr val="accent4">
                    <a:lumMod val="50000"/>
                  </a:schemeClr>
                </a:solidFill>
              </a:rPr>
              <a:t>경찰과 성평등</a:t>
            </a:r>
            <a:endParaRPr lang="ko-KR" altLang="en-US" sz="38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/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ko-KR" altLang="en-US" sz="2300"/>
              <a:t>유형</a:t>
            </a:r>
            <a:r>
              <a:rPr lang="en-US" altLang="ko-KR" sz="2300" dirty="0"/>
              <a:t>1) </a:t>
            </a:r>
            <a:r>
              <a:rPr lang="ko-KR" altLang="en-US" sz="2300" dirty="0"/>
              <a:t>남성만 채용 </a:t>
            </a:r>
            <a:r>
              <a:rPr lang="en-US" altLang="ko-KR" sz="2300" dirty="0"/>
              <a:t>(</a:t>
            </a:r>
            <a:r>
              <a:rPr lang="ko-KR" altLang="en-US" sz="2300" dirty="0"/>
              <a:t>여성 불허</a:t>
            </a:r>
            <a:r>
              <a:rPr lang="en-US" altLang="ko-KR" sz="2300" dirty="0"/>
              <a:t>)</a:t>
            </a:r>
            <a:r>
              <a:rPr lang="ko-KR" altLang="en-US" sz="2300" dirty="0"/>
              <a:t> </a:t>
            </a:r>
            <a:endParaRPr lang="en-US" altLang="ko-KR" sz="2300" dirty="0"/>
          </a:p>
          <a:p>
            <a:pPr marL="0" indent="0" fontAlgn="base">
              <a:buNone/>
            </a:pPr>
            <a:r>
              <a:rPr lang="ko-KR" altLang="en-US" sz="2300" dirty="0"/>
              <a:t>유형</a:t>
            </a:r>
            <a:r>
              <a:rPr lang="en-US" altLang="ko-KR" sz="2300" dirty="0"/>
              <a:t>2) </a:t>
            </a:r>
            <a:r>
              <a:rPr lang="ko-KR" altLang="en-US" sz="2300" dirty="0"/>
              <a:t>남녀통합모집이나 사실상 남성만 채용 </a:t>
            </a:r>
            <a:endParaRPr lang="en-US" altLang="ko-KR" sz="2300" dirty="0"/>
          </a:p>
          <a:p>
            <a:pPr marL="0" indent="0" fontAlgn="base">
              <a:buNone/>
            </a:pPr>
            <a:r>
              <a:rPr lang="ko-KR" altLang="en-US" sz="2300" dirty="0"/>
              <a:t>유형</a:t>
            </a:r>
            <a:r>
              <a:rPr lang="en-US" altLang="ko-KR" sz="2300" dirty="0"/>
              <a:t>3) </a:t>
            </a:r>
            <a:r>
              <a:rPr lang="ko-KR" altLang="en-US" sz="2300" dirty="0"/>
              <a:t>여성에게 문호를 개방하되 여성 비율 제한 </a:t>
            </a:r>
            <a:r>
              <a:rPr lang="en-US" altLang="ko-KR" sz="2300" dirty="0"/>
              <a:t>- </a:t>
            </a:r>
            <a:r>
              <a:rPr lang="ko-KR" altLang="en-US" sz="2300" dirty="0"/>
              <a:t>군대</a:t>
            </a:r>
            <a:r>
              <a:rPr lang="en-US" altLang="ko-KR" sz="2300" dirty="0"/>
              <a:t>, </a:t>
            </a:r>
            <a:r>
              <a:rPr lang="ko-KR" altLang="en-US" sz="2300" dirty="0"/>
              <a:t>경찰</a:t>
            </a:r>
            <a:endParaRPr lang="en-US" altLang="ko-KR" sz="2300" dirty="0"/>
          </a:p>
          <a:p>
            <a:pPr marL="0" indent="0" fontAlgn="base">
              <a:buNone/>
            </a:pPr>
            <a:r>
              <a:rPr lang="ko-KR" altLang="en-US" sz="2300" dirty="0"/>
              <a:t>유형</a:t>
            </a:r>
            <a:r>
              <a:rPr lang="en-US" altLang="ko-KR" sz="2300" dirty="0"/>
              <a:t>4) </a:t>
            </a:r>
            <a:r>
              <a:rPr lang="ko-KR" altLang="en-US" sz="2300" dirty="0"/>
              <a:t>여성의 비율을 정해서 그 이상으로 채용 </a:t>
            </a:r>
            <a:r>
              <a:rPr lang="en-US" altLang="ko-KR" sz="2300" dirty="0"/>
              <a:t>(</a:t>
            </a:r>
            <a:r>
              <a:rPr lang="ko-KR" altLang="en-US" sz="2300" dirty="0"/>
              <a:t>할당제</a:t>
            </a:r>
            <a:r>
              <a:rPr lang="en-US" altLang="ko-KR" sz="2300" dirty="0"/>
              <a:t>) – </a:t>
            </a:r>
            <a:r>
              <a:rPr lang="ko-KR" altLang="en-US" sz="2300" dirty="0"/>
              <a:t>양성평등채용목표제</a:t>
            </a:r>
            <a:endParaRPr lang="en-US" altLang="ko-KR" sz="2300" dirty="0"/>
          </a:p>
          <a:p>
            <a:pPr marL="0" indent="0" fontAlgn="base">
              <a:buNone/>
            </a:pPr>
            <a:r>
              <a:rPr lang="ko-KR" altLang="en-US" sz="2300" dirty="0"/>
              <a:t>유형</a:t>
            </a:r>
            <a:r>
              <a:rPr lang="en-US" altLang="ko-KR" sz="2300" dirty="0"/>
              <a:t>5) </a:t>
            </a:r>
            <a:r>
              <a:rPr lang="ko-KR" altLang="en-US" sz="2300" dirty="0"/>
              <a:t>남녀통합모집</a:t>
            </a:r>
            <a:r>
              <a:rPr lang="en-US" altLang="ko-KR" sz="2300" dirty="0"/>
              <a:t>: </a:t>
            </a:r>
            <a:r>
              <a:rPr lang="ko-KR" altLang="en-US" sz="2300" dirty="0"/>
              <a:t>남녀 비율 없음</a:t>
            </a:r>
            <a:r>
              <a:rPr lang="en-US" altLang="ko-KR" sz="23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11254343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8028812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사례</a:t>
            </a:r>
            <a:r>
              <a:rPr lang="en-US" altLang="ko-KR" sz="3800" b="1" spc="-124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ko-KR" altLang="en-US" sz="3800" b="1" spc="-124">
                <a:solidFill>
                  <a:schemeClr val="accent4">
                    <a:lumMod val="50000"/>
                  </a:schemeClr>
                </a:solidFill>
              </a:rPr>
              <a:t>경찰대의 여성 선발</a:t>
            </a:r>
            <a:endParaRPr lang="ko-KR" altLang="en-US" sz="38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/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altLang="ko-KR" sz="2200"/>
              <a:t>1</a:t>
            </a:r>
            <a:r>
              <a:rPr lang="ko-KR" altLang="en-US" sz="2200" dirty="0"/>
              <a:t>단계</a:t>
            </a:r>
            <a:r>
              <a:rPr lang="en-US" altLang="ko-KR" sz="2200"/>
              <a:t>) 1981</a:t>
            </a:r>
            <a:r>
              <a:rPr lang="ko-KR" altLang="en-US" sz="2200" dirty="0"/>
              <a:t>년 설립 당시 남성만 선발</a:t>
            </a:r>
            <a:endParaRPr lang="en-US" altLang="ko-KR" sz="2200" dirty="0"/>
          </a:p>
          <a:p>
            <a:pPr marL="0" indent="0" fontAlgn="base">
              <a:buNone/>
            </a:pPr>
            <a:endParaRPr lang="en-US" altLang="ko-KR" sz="2200"/>
          </a:p>
          <a:p>
            <a:pPr marL="0" indent="0" fontAlgn="base">
              <a:buNone/>
            </a:pPr>
            <a:r>
              <a:rPr lang="en-US" altLang="ko-KR" sz="2200"/>
              <a:t>2</a:t>
            </a:r>
            <a:r>
              <a:rPr lang="ko-KR" altLang="en-US" sz="2200" dirty="0"/>
              <a:t>단계</a:t>
            </a:r>
            <a:r>
              <a:rPr lang="en-US" altLang="ko-KR" sz="2200"/>
              <a:t>) </a:t>
            </a:r>
            <a:r>
              <a:rPr lang="ko-KR" altLang="en-US" sz="2200"/>
              <a:t>정해진 인원만 여성 선발한 </a:t>
            </a:r>
            <a:r>
              <a:rPr lang="en-US" altLang="ko-KR" sz="2200"/>
              <a:t>(1989</a:t>
            </a:r>
            <a:r>
              <a:rPr lang="ko-KR" altLang="en-US" sz="2200"/>
              <a:t>년</a:t>
            </a:r>
            <a:r>
              <a:rPr lang="en-US" altLang="ko-KR" sz="2200"/>
              <a:t> </a:t>
            </a:r>
            <a:r>
              <a:rPr lang="en-US" altLang="ko-KR" sz="2200" dirty="0"/>
              <a:t>4.7</a:t>
            </a:r>
            <a:r>
              <a:rPr lang="en-US" altLang="ko-KR" sz="2200"/>
              <a:t>%, 1997</a:t>
            </a:r>
            <a:r>
              <a:rPr lang="ko-KR" altLang="en-US" sz="2200"/>
              <a:t>년</a:t>
            </a:r>
            <a:r>
              <a:rPr lang="en-US" altLang="ko-KR" sz="2200"/>
              <a:t> </a:t>
            </a:r>
            <a:r>
              <a:rPr lang="en-US" altLang="ko-KR" sz="2200" dirty="0"/>
              <a:t>10%, 2015</a:t>
            </a:r>
            <a:r>
              <a:rPr lang="ko-KR" altLang="en-US" sz="2200" dirty="0"/>
              <a:t>년 </a:t>
            </a:r>
            <a:r>
              <a:rPr lang="en-US" altLang="ko-KR" sz="2200"/>
              <a:t>12%)</a:t>
            </a:r>
            <a:endParaRPr lang="en-US" altLang="ko-KR" sz="2200" dirty="0"/>
          </a:p>
          <a:p>
            <a:pPr marL="0" indent="0" fontAlgn="base">
              <a:buNone/>
            </a:pPr>
            <a:endParaRPr lang="en-US" altLang="ko-KR" sz="2200"/>
          </a:p>
          <a:p>
            <a:pPr marL="0" indent="0" fontAlgn="base">
              <a:buNone/>
            </a:pPr>
            <a:r>
              <a:rPr lang="en-US" altLang="ko-KR" sz="2200"/>
              <a:t>3</a:t>
            </a:r>
            <a:r>
              <a:rPr lang="ko-KR" altLang="en-US" sz="2200" dirty="0"/>
              <a:t>단계</a:t>
            </a:r>
            <a:r>
              <a:rPr lang="en-US" altLang="ko-KR" sz="2200"/>
              <a:t>) 21</a:t>
            </a:r>
            <a:r>
              <a:rPr lang="ko-KR" altLang="en-US" sz="2200"/>
              <a:t>년 남녀 통합 모집</a:t>
            </a:r>
            <a:r>
              <a:rPr lang="en-US" altLang="ko-KR" sz="2200"/>
              <a:t> </a:t>
            </a:r>
            <a:r>
              <a:rPr lang="ko-KR" altLang="en-US" sz="2200"/>
              <a:t>실시 </a:t>
            </a:r>
            <a:r>
              <a:rPr lang="en-US" altLang="ko-KR" sz="2200"/>
              <a:t>(24</a:t>
            </a:r>
            <a:r>
              <a:rPr lang="ko-KR" altLang="en-US" sz="2200"/>
              <a:t>년 여성 비율 </a:t>
            </a:r>
            <a:r>
              <a:rPr lang="en-US" altLang="ko-KR" sz="2200"/>
              <a:t>32%). </a:t>
            </a:r>
            <a:r>
              <a:rPr lang="ko-KR" altLang="en-US" sz="2200"/>
              <a:t> </a:t>
            </a:r>
            <a:endParaRPr lang="en-US" altLang="ko-KR" sz="2200"/>
          </a:p>
          <a:p>
            <a:pPr marL="0" indent="0" fontAlgn="base">
              <a:buNone/>
            </a:pPr>
            <a:r>
              <a:rPr lang="en-US" altLang="ko-KR" sz="2200"/>
              <a:t>- </a:t>
            </a:r>
            <a:r>
              <a:rPr lang="ko-KR" altLang="en-US" sz="2200"/>
              <a:t>순경도 남녀통합모집 실시 예정</a:t>
            </a:r>
            <a:r>
              <a:rPr lang="en-US" altLang="ko-KR" sz="2200"/>
              <a:t>. </a:t>
            </a:r>
            <a:r>
              <a:rPr lang="ko-KR" altLang="en-US" sz="2200"/>
              <a:t>순환제 체력검정 기준 적용</a:t>
            </a:r>
            <a:endParaRPr lang="en-US" altLang="ko-KR" sz="2200" dirty="0"/>
          </a:p>
          <a:p>
            <a:pPr marL="0" indent="0" fontAlgn="base">
              <a:buNone/>
            </a:pPr>
            <a:endParaRPr lang="en-US" altLang="ko-KR" sz="2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3601505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3CFBE-056B-B986-D2B9-657AE3FE3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B2EDE10-4A75-5FFA-0C3C-B480D80A31A9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F36672F5-7EB7-605F-421E-0B7504EB6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최신 사례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노차이니즈존은 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‘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차별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’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인가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E1032B7E-E61B-E78D-B605-C6C99EA0764A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 altLang="en-US"/>
            </a:pPr>
            <a:r>
              <a:rPr lang="ko-KR" altLang="en-US" sz="2000">
                <a:latin typeface="+mn-ea"/>
              </a:rPr>
              <a:t>차별의 예외</a:t>
            </a:r>
            <a:r>
              <a:rPr lang="en-US" altLang="ko-KR" sz="2000">
                <a:latin typeface="+mn-ea"/>
              </a:rPr>
              <a:t>?(</a:t>
            </a:r>
            <a:r>
              <a:rPr lang="ko-KR" altLang="en-US" sz="2000">
                <a:latin typeface="+mn-ea"/>
              </a:rPr>
              <a:t>합리적 이유</a:t>
            </a:r>
            <a:r>
              <a:rPr lang="en-US" altLang="ko-KR" sz="2000">
                <a:latin typeface="+mn-ea"/>
              </a:rPr>
              <a:t>): </a:t>
            </a:r>
            <a:r>
              <a:rPr lang="ko-KR" altLang="en-US" sz="2000">
                <a:latin typeface="+mn-ea"/>
              </a:rPr>
              <a:t>“중국인 손님들이 다른 손님들을 불편하게 한다”</a:t>
            </a:r>
            <a:r>
              <a:rPr lang="en-US" altLang="ko-KR" sz="2000">
                <a:latin typeface="+mn-ea"/>
              </a:rPr>
              <a:t>, “</a:t>
            </a:r>
            <a:r>
              <a:rPr lang="ko-KR" altLang="en-US" sz="2000">
                <a:latin typeface="+mn-ea"/>
              </a:rPr>
              <a:t>가게를 지키기 위한 행동이지 반중이나 인종차별이 아니다” </a:t>
            </a:r>
            <a:endParaRPr lang="en-US" altLang="ko-KR" sz="2000">
              <a:latin typeface="+mn-ea"/>
            </a:endParaRPr>
          </a:p>
          <a:p>
            <a:pPr>
              <a:defRPr lang="ko-KR" altLang="en-US"/>
            </a:pPr>
            <a:endParaRPr lang="en-US" altLang="ko-KR" sz="200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en-US" altLang="ko-KR" sz="2000">
                <a:latin typeface="+mn-ea"/>
              </a:rPr>
              <a:t>“</a:t>
            </a:r>
            <a:r>
              <a:rPr lang="ko-KR" altLang="en-US" sz="2000">
                <a:latin typeface="+mn-ea"/>
              </a:rPr>
              <a:t>영업의 자유다”</a:t>
            </a:r>
            <a:r>
              <a:rPr lang="en-US" altLang="ko-KR" sz="2000">
                <a:latin typeface="+mn-ea"/>
              </a:rPr>
              <a:t>: </a:t>
            </a:r>
            <a:r>
              <a:rPr lang="ko-KR" altLang="en-US" sz="2000">
                <a:latin typeface="+mn-ea"/>
              </a:rPr>
              <a:t>차별금지영역</a:t>
            </a:r>
            <a:r>
              <a:rPr lang="en-US" altLang="ko-KR" sz="2000">
                <a:latin typeface="+mn-ea"/>
              </a:rPr>
              <a:t>(</a:t>
            </a:r>
            <a:r>
              <a:rPr lang="ko-KR" altLang="en-US" sz="2000">
                <a:latin typeface="+mn-ea"/>
              </a:rPr>
              <a:t>재화의 공급</a:t>
            </a:r>
            <a:r>
              <a:rPr lang="en-US" altLang="ko-KR" sz="2000">
                <a:latin typeface="+mn-ea"/>
              </a:rPr>
              <a:t>), </a:t>
            </a:r>
            <a:r>
              <a:rPr lang="ko-KR" altLang="en-US" sz="2000">
                <a:latin typeface="+mn-ea"/>
              </a:rPr>
              <a:t>사적 영역도 공존의 조건을 만드는데 협력할 의무 있음</a:t>
            </a:r>
            <a:endParaRPr lang="en-US" altLang="ko-KR" sz="200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en-US" sz="2000">
                <a:latin typeface="+mn-ea"/>
              </a:rPr>
              <a:t>차별의 확산</a:t>
            </a:r>
            <a:r>
              <a:rPr lang="en-US" altLang="ko-KR" sz="2000">
                <a:latin typeface="+mn-ea"/>
              </a:rPr>
              <a:t>: </a:t>
            </a:r>
            <a:r>
              <a:rPr lang="ko-KR" altLang="en-US" sz="2000">
                <a:latin typeface="+mn-ea"/>
              </a:rPr>
              <a:t>중국인 전체</a:t>
            </a:r>
            <a:r>
              <a:rPr lang="en-US" altLang="ko-KR" sz="2000">
                <a:latin typeface="+mn-ea"/>
              </a:rPr>
              <a:t>, </a:t>
            </a:r>
            <a:r>
              <a:rPr lang="ko-KR" altLang="en-US" sz="2000">
                <a:latin typeface="+mn-ea"/>
              </a:rPr>
              <a:t>조선족</a:t>
            </a:r>
            <a:r>
              <a:rPr lang="en-US" altLang="ko-KR" sz="2000">
                <a:latin typeface="+mn-ea"/>
              </a:rPr>
              <a:t>/</a:t>
            </a:r>
            <a:r>
              <a:rPr lang="ko-KR" altLang="en-US" sz="2000">
                <a:latin typeface="+mn-ea"/>
              </a:rPr>
              <a:t>중국동포</a:t>
            </a:r>
            <a:r>
              <a:rPr lang="en-US" altLang="ko-KR" sz="2000">
                <a:latin typeface="+mn-ea"/>
              </a:rPr>
              <a:t>, </a:t>
            </a:r>
            <a:r>
              <a:rPr lang="ko-KR" altLang="en-US" sz="2000">
                <a:latin typeface="+mn-ea"/>
              </a:rPr>
              <a:t>중국계 이주노동자</a:t>
            </a:r>
            <a:r>
              <a:rPr lang="en-US" altLang="ko-KR" sz="2000">
                <a:latin typeface="+mn-ea"/>
              </a:rPr>
              <a:t>, </a:t>
            </a:r>
            <a:r>
              <a:rPr lang="ko-KR" altLang="en-US" sz="2000">
                <a:latin typeface="+mn-ea"/>
              </a:rPr>
              <a:t>다른 외국인</a:t>
            </a:r>
            <a:r>
              <a:rPr lang="en-US" altLang="ko-KR" sz="2000">
                <a:latin typeface="+mn-ea"/>
              </a:rPr>
              <a:t>/</a:t>
            </a:r>
            <a:r>
              <a:rPr lang="ko-KR" altLang="en-US" sz="2000">
                <a:latin typeface="+mn-ea"/>
              </a:rPr>
              <a:t>이주자</a:t>
            </a:r>
            <a:r>
              <a:rPr lang="en-US" altLang="ko-KR" sz="2000">
                <a:latin typeface="+mn-ea"/>
              </a:rPr>
              <a:t>, ‘</a:t>
            </a:r>
            <a:r>
              <a:rPr lang="ko-KR" altLang="en-US" sz="2000">
                <a:latin typeface="+mn-ea"/>
              </a:rPr>
              <a:t>어떤 집단을 특정하여 공공장소에 들어오지 못하게 하는 것’이 허용된다는 신호 </a:t>
            </a:r>
            <a:r>
              <a:rPr lang="en-US" altLang="ko-KR" sz="2000">
                <a:latin typeface="+mn-ea"/>
              </a:rPr>
              <a:t>(</a:t>
            </a:r>
            <a:r>
              <a:rPr lang="ko-KR" altLang="en-US" sz="2000">
                <a:latin typeface="+mn-ea"/>
              </a:rPr>
              <a:t>노키즈존</a:t>
            </a:r>
            <a:r>
              <a:rPr lang="en-US" altLang="ko-KR" sz="2000">
                <a:latin typeface="+mn-ea"/>
              </a:rPr>
              <a:t>, </a:t>
            </a:r>
            <a:r>
              <a:rPr lang="ko-KR" altLang="en-US" sz="2000">
                <a:latin typeface="+mn-ea"/>
              </a:rPr>
              <a:t>노아재존</a:t>
            </a:r>
            <a:r>
              <a:rPr lang="en-US" altLang="ko-KR" sz="2000">
                <a:latin typeface="+mn-ea"/>
              </a:rPr>
              <a:t>, </a:t>
            </a:r>
            <a:r>
              <a:rPr lang="ko-KR" altLang="en-US" sz="2000">
                <a:latin typeface="+mn-ea"/>
              </a:rPr>
              <a:t>노시니어존 등</a:t>
            </a:r>
            <a:r>
              <a:rPr lang="en-US" altLang="ko-KR" sz="2000">
                <a:latin typeface="+mn-ea"/>
              </a:rPr>
              <a:t>)</a:t>
            </a:r>
          </a:p>
          <a:p>
            <a:pPr>
              <a:buFontTx/>
              <a:buChar char="-"/>
              <a:defRPr lang="ko-KR" altLang="en-US"/>
            </a:pPr>
            <a:r>
              <a:rPr lang="ko-KR" altLang="en-US" sz="2000">
                <a:latin typeface="+mn-ea"/>
              </a:rPr>
              <a:t>혐중시위와 노차이니즈 존</a:t>
            </a:r>
            <a:r>
              <a:rPr lang="en-US" altLang="ko-KR" sz="2000">
                <a:latin typeface="+mn-ea"/>
              </a:rPr>
              <a:t>: ‘</a:t>
            </a:r>
            <a:r>
              <a:rPr lang="ko-KR" altLang="en-US" sz="2000">
                <a:latin typeface="+mn-ea"/>
              </a:rPr>
              <a:t>혐오표현’에서 ‘차별’로</a:t>
            </a:r>
            <a:endParaRPr lang="en-US" altLang="ko-KR" sz="200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en-US" sz="2000">
                <a:latin typeface="+mn-ea"/>
              </a:rPr>
              <a:t>혐중 </a:t>
            </a:r>
            <a:r>
              <a:rPr lang="en-US" altLang="ko-KR" sz="2000">
                <a:latin typeface="+mn-ea"/>
              </a:rPr>
              <a:t>vs. </a:t>
            </a:r>
            <a:r>
              <a:rPr lang="ko-KR" altLang="en-US" sz="2000">
                <a:latin typeface="+mn-ea"/>
              </a:rPr>
              <a:t>반일</a:t>
            </a:r>
            <a:r>
              <a:rPr lang="en-US" altLang="ko-KR" sz="2000">
                <a:latin typeface="+mn-ea"/>
              </a:rPr>
              <a:t>(</a:t>
            </a:r>
            <a:r>
              <a:rPr lang="ko-KR" altLang="en-US" sz="2000">
                <a:latin typeface="+mn-ea"/>
              </a:rPr>
              <a:t>일본제품 불매운동</a:t>
            </a:r>
            <a:r>
              <a:rPr lang="en-US" altLang="ko-KR" sz="2000">
                <a:latin typeface="+mn-ea"/>
              </a:rPr>
              <a:t>) </a:t>
            </a:r>
            <a:r>
              <a:rPr lang="ko-KR" altLang="en-US" sz="2000">
                <a:latin typeface="+mn-ea"/>
              </a:rPr>
              <a:t>또는</a:t>
            </a:r>
            <a:r>
              <a:rPr lang="en-US" altLang="ko-KR" sz="2000">
                <a:latin typeface="+mn-ea"/>
              </a:rPr>
              <a:t> </a:t>
            </a:r>
            <a:r>
              <a:rPr lang="ko-KR" altLang="en-US" sz="2000">
                <a:latin typeface="+mn-ea"/>
              </a:rPr>
              <a:t>반미 </a:t>
            </a:r>
            <a:r>
              <a:rPr lang="en-US" altLang="ko-KR" sz="2000">
                <a:latin typeface="+mn-ea"/>
              </a:rPr>
              <a:t>(cf. </a:t>
            </a:r>
            <a:r>
              <a:rPr lang="ko-KR" altLang="en-US" sz="2000">
                <a:latin typeface="+mn-ea"/>
              </a:rPr>
              <a:t>일본의 혐한시위</a:t>
            </a:r>
            <a:r>
              <a:rPr lang="en-US" altLang="ko-KR" sz="2000">
                <a:latin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7917321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차별의 예외</a:t>
            </a:r>
            <a:r>
              <a:rPr lang="en-US" altLang="ko-KR" sz="3300" b="1" spc="-136" dirty="0">
                <a:solidFill>
                  <a:schemeClr val="accent4">
                    <a:lumMod val="50000"/>
                  </a:schemeClr>
                </a:solidFill>
              </a:rPr>
              <a:t>2: </a:t>
            </a: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적극적 평등화조치</a:t>
            </a:r>
          </a:p>
        </p:txBody>
      </p:sp>
      <p:sp>
        <p:nvSpPr>
          <p:cNvPr id="11" name="내용 개체 틀 2"/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 altLang="en-US"/>
            </a:pPr>
            <a:r>
              <a:rPr lang="ko-KR" altLang="en-US" sz="2500">
                <a:latin typeface="+mn-ea"/>
              </a:rPr>
              <a:t>의의</a:t>
            </a:r>
            <a:r>
              <a:rPr lang="en-US" altLang="ko-KR" sz="2500">
                <a:latin typeface="+mn-ea"/>
              </a:rPr>
              <a:t>: </a:t>
            </a:r>
            <a:r>
              <a:rPr lang="ko-KR" altLang="en-US" sz="2500">
                <a:highlight>
                  <a:srgbClr val="FFFF00"/>
                </a:highlight>
                <a:latin typeface="+mn-ea"/>
              </a:rPr>
              <a:t>현존</a:t>
            </a:r>
            <a:r>
              <a:rPr lang="ko-KR" altLang="en-US" sz="2500">
                <a:latin typeface="+mn-ea"/>
              </a:rPr>
              <a:t>하는 </a:t>
            </a:r>
            <a:r>
              <a:rPr lang="ko-KR" altLang="en-US" sz="2500" dirty="0">
                <a:latin typeface="+mn-ea"/>
              </a:rPr>
              <a:t>차별을 해소하기 위한 목적으로 수행되는 </a:t>
            </a:r>
            <a:r>
              <a:rPr lang="ko-KR" altLang="en-US" sz="2500" dirty="0">
                <a:highlight>
                  <a:srgbClr val="FFFF00"/>
                </a:highlight>
                <a:latin typeface="+mn-ea"/>
              </a:rPr>
              <a:t>잠정적</a:t>
            </a:r>
            <a:r>
              <a:rPr lang="ko-KR" altLang="en-US" sz="2500" dirty="0">
                <a:latin typeface="+mn-ea"/>
              </a:rPr>
              <a:t>인 우대 </a:t>
            </a:r>
            <a:r>
              <a:rPr lang="ko-KR" altLang="en-US" sz="2500">
                <a:latin typeface="+mn-ea"/>
              </a:rPr>
              <a:t>조치 </a:t>
            </a:r>
            <a:endParaRPr lang="en-US" altLang="ko-KR" sz="2500">
              <a:latin typeface="+mn-ea"/>
            </a:endParaRPr>
          </a:p>
          <a:p>
            <a:pPr>
              <a:defRPr lang="ko-KR" altLang="en-US"/>
            </a:pPr>
            <a:r>
              <a:rPr lang="ko-KR" altLang="en-US" sz="2500">
                <a:latin typeface="+mn-ea"/>
              </a:rPr>
              <a:t>목적</a:t>
            </a:r>
            <a:r>
              <a:rPr lang="en-US" altLang="ko-KR" sz="2500">
                <a:latin typeface="+mn-ea"/>
              </a:rPr>
              <a:t>: </a:t>
            </a:r>
            <a:r>
              <a:rPr lang="ko-KR" altLang="en-US" sz="2500">
                <a:latin typeface="+mn-ea"/>
              </a:rPr>
              <a:t>과거의 누적된 부당한 차별에 대한 보상</a:t>
            </a:r>
            <a:r>
              <a:rPr lang="en-US" altLang="ko-KR" sz="2500">
                <a:latin typeface="+mn-ea"/>
              </a:rPr>
              <a:t>, </a:t>
            </a:r>
            <a:r>
              <a:rPr lang="ko-KR" altLang="en-US" sz="2500">
                <a:latin typeface="+mn-ea"/>
              </a:rPr>
              <a:t>과거의 차별에 대한 교정</a:t>
            </a:r>
            <a:r>
              <a:rPr lang="en-US" altLang="ko-KR" sz="2500">
                <a:latin typeface="+mn-ea"/>
              </a:rPr>
              <a:t>(</a:t>
            </a:r>
            <a:r>
              <a:rPr lang="ko-KR" altLang="en-US" sz="2500">
                <a:latin typeface="+mn-ea"/>
              </a:rPr>
              <a:t>실질적 평등</a:t>
            </a:r>
            <a:r>
              <a:rPr lang="en-US" altLang="ko-KR" sz="2500">
                <a:latin typeface="+mn-ea"/>
              </a:rPr>
              <a:t>), </a:t>
            </a:r>
            <a:r>
              <a:rPr lang="ko-KR" altLang="en-US" sz="2500">
                <a:latin typeface="+mn-ea"/>
              </a:rPr>
              <a:t>다양성 증진</a:t>
            </a:r>
            <a:r>
              <a:rPr lang="en-US" altLang="ko-KR" sz="2500">
                <a:latin typeface="+mn-ea"/>
              </a:rPr>
              <a:t>, </a:t>
            </a:r>
            <a:r>
              <a:rPr lang="ko-KR" altLang="en-US" sz="2500">
                <a:latin typeface="+mn-ea"/>
              </a:rPr>
              <a:t>파급효과</a:t>
            </a:r>
            <a:r>
              <a:rPr lang="en-US" altLang="ko-KR" sz="2500">
                <a:latin typeface="+mn-ea"/>
              </a:rPr>
              <a:t>(eg. </a:t>
            </a:r>
            <a:r>
              <a:rPr lang="ko-KR" altLang="en-US" sz="2500">
                <a:latin typeface="+mn-ea"/>
              </a:rPr>
              <a:t>롤모델</a:t>
            </a:r>
            <a:r>
              <a:rPr lang="en-US" altLang="ko-KR" sz="2500">
                <a:latin typeface="+mn-ea"/>
              </a:rPr>
              <a:t>, </a:t>
            </a:r>
            <a:r>
              <a:rPr lang="ko-KR" altLang="en-US" sz="2500">
                <a:latin typeface="+mn-ea"/>
              </a:rPr>
              <a:t>편견 해소</a:t>
            </a:r>
            <a:r>
              <a:rPr lang="en-US" altLang="ko-KR" sz="2500">
                <a:latin typeface="+mn-ea"/>
              </a:rPr>
              <a:t> </a:t>
            </a:r>
            <a:r>
              <a:rPr lang="ko-KR" altLang="en-US" sz="2500">
                <a:latin typeface="+mn-ea"/>
              </a:rPr>
              <a:t>등</a:t>
            </a:r>
            <a:r>
              <a:rPr lang="en-US" altLang="ko-KR" sz="2500">
                <a:latin typeface="+mn-ea"/>
              </a:rPr>
              <a:t>)</a:t>
            </a:r>
          </a:p>
          <a:p>
            <a:pPr>
              <a:defRPr lang="ko-KR" altLang="en-US"/>
            </a:pPr>
            <a:r>
              <a:rPr lang="ko-KR" altLang="en-US" sz="2500">
                <a:latin typeface="+mn-ea"/>
              </a:rPr>
              <a:t>한계</a:t>
            </a:r>
            <a:r>
              <a:rPr lang="en-US" altLang="ko-KR" sz="2500">
                <a:latin typeface="+mn-ea"/>
              </a:rPr>
              <a:t>: </a:t>
            </a:r>
            <a:r>
              <a:rPr lang="ko-KR" altLang="en-US" sz="2500">
                <a:latin typeface="+mn-ea"/>
              </a:rPr>
              <a:t>낙인 효과</a:t>
            </a:r>
            <a:r>
              <a:rPr lang="en-US" altLang="ko-KR" sz="2500">
                <a:latin typeface="+mn-ea"/>
              </a:rPr>
              <a:t>, </a:t>
            </a:r>
            <a:r>
              <a:rPr lang="ko-KR" altLang="en-US" sz="2500">
                <a:latin typeface="+mn-ea"/>
              </a:rPr>
              <a:t>집단 내 다양성 부정</a:t>
            </a:r>
            <a:r>
              <a:rPr lang="en-US" altLang="ko-KR" sz="2500">
                <a:latin typeface="+mn-ea"/>
              </a:rPr>
              <a:t>, </a:t>
            </a:r>
            <a:r>
              <a:rPr lang="ko-KR" altLang="en-US" sz="2500">
                <a:latin typeface="+mn-ea"/>
              </a:rPr>
              <a:t>근본적 해법이 될 수는 없음</a:t>
            </a:r>
            <a:endParaRPr lang="en-US" altLang="ko-KR" sz="2500" dirty="0">
              <a:latin typeface="+mn-ea"/>
            </a:endParaRPr>
          </a:p>
          <a:p>
            <a:pPr lvl="1">
              <a:defRPr lang="ko-KR" altLang="en-US"/>
            </a:pPr>
            <a:endParaRPr lang="en-US" altLang="ko-KR" sz="2100" dirty="0">
              <a:latin typeface="+mn-ea"/>
            </a:endParaRPr>
          </a:p>
          <a:p>
            <a:pPr marL="457200" lvl="1" indent="0">
              <a:buNone/>
              <a:defRPr lang="ko-KR" altLang="en-US"/>
            </a:pPr>
            <a:r>
              <a:rPr lang="ko-KR" altLang="en-US" sz="2100" dirty="0">
                <a:latin typeface="+mn-ea"/>
              </a:rPr>
              <a:t>사례</a:t>
            </a:r>
            <a:r>
              <a:rPr lang="en-US" altLang="ko-KR" sz="2100" dirty="0">
                <a:latin typeface="+mn-ea"/>
              </a:rPr>
              <a:t>1) </a:t>
            </a:r>
            <a:r>
              <a:rPr lang="ko-KR" altLang="en-US" sz="2100" dirty="0">
                <a:latin typeface="+mn-ea"/>
              </a:rPr>
              <a:t>여성할당제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장애인의무고용제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지역할당제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지역균형선발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공기업 지역인재채용제도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로스쿨 지역대학 출신 할당 의무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시각장애인 안마사 자격 부여</a:t>
            </a:r>
            <a:endParaRPr lang="en-US" altLang="ko-KR" sz="2100" dirty="0">
              <a:latin typeface="+mn-ea"/>
            </a:endParaRPr>
          </a:p>
          <a:p>
            <a:pPr marL="457200" lvl="1" indent="0">
              <a:buNone/>
              <a:defRPr lang="ko-KR" altLang="en-US"/>
            </a:pPr>
            <a:r>
              <a:rPr lang="ko-KR" altLang="en-US" sz="2100">
                <a:latin typeface="+mn-ea"/>
              </a:rPr>
              <a:t>사례</a:t>
            </a:r>
            <a:r>
              <a:rPr lang="en-US" altLang="ko-KR" sz="2100" dirty="0">
                <a:latin typeface="+mn-ea"/>
              </a:rPr>
              <a:t>2) </a:t>
            </a:r>
            <a:r>
              <a:rPr lang="ko-KR" altLang="en-US" sz="2100" dirty="0" err="1">
                <a:latin typeface="+mn-ea"/>
              </a:rPr>
              <a:t>경기도외국인인권지원센터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서울여성플라자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 err="1">
                <a:latin typeface="+mn-ea"/>
              </a:rPr>
              <a:t>용산구립청파노인복지센터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서울 마포 청소년교육센터</a:t>
            </a:r>
            <a:endParaRPr lang="en-US" altLang="ko-KR" sz="2100" dirty="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endParaRPr lang="en-US" altLang="ko-KR" sz="2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8285893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EC096-4667-C60D-88CC-22A9B83E7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4DF718F6-052E-3798-C53B-7CD8C16534AC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D3B15EB4-C197-7C3F-FB31-CCBA16DF4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8028812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사례</a:t>
            </a:r>
            <a:r>
              <a:rPr lang="en-US" altLang="ko-KR" sz="3800" b="1" spc="-124" dirty="0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여성 전용 공간의 문제</a:t>
            </a: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F97E0651-7EBF-8452-44E2-DECF75256C60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FontTx/>
              <a:buChar char="-"/>
            </a:pPr>
            <a:r>
              <a:rPr lang="ko-KR" altLang="en-US" sz="1900"/>
              <a:t>여성전용공간은 어떤 경우에 정당화될 수 있을까</a:t>
            </a:r>
            <a:r>
              <a:rPr lang="en-US" altLang="ko-KR" sz="1900"/>
              <a:t>?</a:t>
            </a:r>
          </a:p>
          <a:p>
            <a:pPr marL="457200" lvl="1" indent="0" fontAlgn="base">
              <a:buNone/>
            </a:pPr>
            <a:r>
              <a:rPr lang="ko-KR" altLang="en-US" sz="1700"/>
              <a:t>사례</a:t>
            </a:r>
            <a:r>
              <a:rPr lang="en-US" altLang="ko-KR" sz="1700"/>
              <a:t>: </a:t>
            </a:r>
            <a:r>
              <a:rPr lang="ko-KR" altLang="en-US" sz="1700"/>
              <a:t>여성우선주차장</a:t>
            </a:r>
            <a:r>
              <a:rPr lang="en-US" altLang="ko-KR" sz="1700" dirty="0"/>
              <a:t>, </a:t>
            </a:r>
            <a:r>
              <a:rPr lang="ko-KR" altLang="en-US" sz="1700" dirty="0"/>
              <a:t>지하철 여성 </a:t>
            </a:r>
            <a:r>
              <a:rPr lang="ko-KR" altLang="en-US" sz="1700" dirty="0" err="1"/>
              <a:t>전용칸</a:t>
            </a:r>
            <a:r>
              <a:rPr lang="en-US" altLang="ko-KR" sz="1700" dirty="0"/>
              <a:t>(1992</a:t>
            </a:r>
            <a:r>
              <a:rPr lang="ko-KR" altLang="en-US" sz="1700" dirty="0"/>
              <a:t>년 일시적 시행</a:t>
            </a:r>
            <a:r>
              <a:rPr lang="en-US" altLang="ko-KR" sz="1700" dirty="0"/>
              <a:t>, 2016</a:t>
            </a:r>
            <a:r>
              <a:rPr lang="ko-KR" altLang="en-US" sz="1700" dirty="0"/>
              <a:t>년 부산 </a:t>
            </a:r>
            <a:r>
              <a:rPr lang="en-US" altLang="ko-KR" sz="1700" dirty="0"/>
              <a:t>1</a:t>
            </a:r>
            <a:r>
              <a:rPr lang="ko-KR" altLang="en-US" sz="1700" dirty="0"/>
              <a:t>호선</a:t>
            </a:r>
            <a:r>
              <a:rPr lang="en-US" altLang="ko-KR" sz="1700" dirty="0"/>
              <a:t>), </a:t>
            </a:r>
            <a:r>
              <a:rPr lang="ko-KR" altLang="en-US" sz="1700" dirty="0"/>
              <a:t>여성 전용 자전거 주차장</a:t>
            </a:r>
            <a:r>
              <a:rPr lang="en-US" altLang="ko-KR" sz="1700" dirty="0"/>
              <a:t>, </a:t>
            </a:r>
            <a:r>
              <a:rPr lang="ko-KR" altLang="en-US" sz="1700" dirty="0"/>
              <a:t>여성 전용 주차타워</a:t>
            </a:r>
            <a:r>
              <a:rPr lang="en-US" altLang="ko-KR" sz="1700" dirty="0"/>
              <a:t>, </a:t>
            </a:r>
            <a:r>
              <a:rPr lang="ko-KR" altLang="en-US" sz="1700" dirty="0"/>
              <a:t>여성전용택시</a:t>
            </a:r>
            <a:r>
              <a:rPr lang="en-US" altLang="ko-KR" sz="1700" dirty="0"/>
              <a:t>(</a:t>
            </a:r>
            <a:r>
              <a:rPr lang="ko-KR" altLang="en-US" sz="1700" dirty="0"/>
              <a:t>익산</a:t>
            </a:r>
            <a:r>
              <a:rPr lang="en-US" altLang="ko-KR" sz="1700" dirty="0"/>
              <a:t>, </a:t>
            </a:r>
            <a:r>
              <a:rPr lang="ko-KR" altLang="en-US" sz="1700" dirty="0"/>
              <a:t>청주의 </a:t>
            </a:r>
            <a:r>
              <a:rPr lang="ko-KR" altLang="en-US" sz="1700" dirty="0" err="1"/>
              <a:t>핑크택시</a:t>
            </a:r>
            <a:r>
              <a:rPr lang="en-US" altLang="ko-KR" sz="1700" dirty="0"/>
              <a:t>, </a:t>
            </a:r>
            <a:r>
              <a:rPr lang="ko-KR" altLang="en-US" sz="1700" dirty="0"/>
              <a:t>카카오 </a:t>
            </a:r>
            <a:r>
              <a:rPr lang="ko-KR" altLang="en-US" sz="1700" dirty="0" err="1"/>
              <a:t>웨이고</a:t>
            </a:r>
            <a:r>
              <a:rPr lang="ko-KR" altLang="en-US" sz="1700" dirty="0"/>
              <a:t> 레이디 </a:t>
            </a:r>
            <a:r>
              <a:rPr lang="en-US" altLang="ko-KR" sz="1700" dirty="0"/>
              <a:t>- </a:t>
            </a:r>
            <a:r>
              <a:rPr lang="ko-KR" altLang="en-US" sz="1700" dirty="0"/>
              <a:t>폐지</a:t>
            </a:r>
            <a:r>
              <a:rPr lang="en-US" altLang="ko-KR" sz="1700" dirty="0"/>
              <a:t>), </a:t>
            </a:r>
            <a:r>
              <a:rPr lang="ko-KR" altLang="en-US" sz="1700" dirty="0"/>
              <a:t>여성전용 좌석</a:t>
            </a:r>
            <a:r>
              <a:rPr lang="en-US" altLang="ko-KR" sz="1700" dirty="0"/>
              <a:t>(</a:t>
            </a:r>
            <a:r>
              <a:rPr lang="ko-KR" altLang="en-US" sz="1700" dirty="0"/>
              <a:t>파주 시외버스 </a:t>
            </a:r>
            <a:r>
              <a:rPr lang="en-US" altLang="ko-KR" sz="1700" dirty="0"/>
              <a:t>- </a:t>
            </a:r>
            <a:r>
              <a:rPr lang="ko-KR" altLang="en-US" sz="1700" dirty="0"/>
              <a:t>폐지</a:t>
            </a:r>
            <a:r>
              <a:rPr lang="en-US" altLang="ko-KR" sz="1700" dirty="0"/>
              <a:t>), </a:t>
            </a:r>
            <a:r>
              <a:rPr lang="ko-KR" altLang="en-US" sz="1700" dirty="0"/>
              <a:t>여직원 휴게실</a:t>
            </a:r>
            <a:r>
              <a:rPr lang="en-US" altLang="ko-KR" sz="1700" dirty="0"/>
              <a:t>, </a:t>
            </a:r>
            <a:r>
              <a:rPr lang="ko-KR" altLang="en-US" sz="1700" dirty="0"/>
              <a:t>여학생 휴게실</a:t>
            </a:r>
            <a:r>
              <a:rPr lang="en-US" altLang="ko-KR" sz="1700" dirty="0"/>
              <a:t>, </a:t>
            </a:r>
            <a:r>
              <a:rPr lang="ko-KR" altLang="en-US" sz="1700" dirty="0"/>
              <a:t>여성 전용 수영 시간</a:t>
            </a:r>
            <a:r>
              <a:rPr lang="en-US" altLang="ko-KR" sz="1700" dirty="0"/>
              <a:t>, </a:t>
            </a:r>
            <a:r>
              <a:rPr lang="ko-KR" altLang="en-US" sz="1700" dirty="0"/>
              <a:t>여성안심귀가서비스</a:t>
            </a:r>
            <a:r>
              <a:rPr lang="en-US" altLang="ko-KR" sz="1700" dirty="0"/>
              <a:t>, </a:t>
            </a:r>
            <a:r>
              <a:rPr lang="ko-KR" altLang="en-US" sz="1700" dirty="0"/>
              <a:t>여성안심숙박업소</a:t>
            </a:r>
            <a:r>
              <a:rPr lang="en-US" altLang="ko-KR" sz="1700" dirty="0"/>
              <a:t>, </a:t>
            </a:r>
            <a:r>
              <a:rPr lang="ko-KR" altLang="en-US" sz="1700" dirty="0"/>
              <a:t>헬스장 </a:t>
            </a:r>
            <a:r>
              <a:rPr lang="ko-KR" altLang="en-US" sz="1700" dirty="0" err="1"/>
              <a:t>레이디존</a:t>
            </a:r>
            <a:r>
              <a:rPr lang="en-US" altLang="ko-KR" sz="1700" dirty="0"/>
              <a:t>, </a:t>
            </a:r>
            <a:r>
              <a:rPr lang="ko-KR" altLang="en-US" sz="1700" dirty="0"/>
              <a:t>학교</a:t>
            </a:r>
            <a:r>
              <a:rPr lang="en-US" altLang="ko-KR" sz="1700" dirty="0"/>
              <a:t>(</a:t>
            </a:r>
            <a:r>
              <a:rPr lang="ko-KR" altLang="en-US" sz="1700" dirty="0"/>
              <a:t>여중</a:t>
            </a:r>
            <a:r>
              <a:rPr lang="en-US" altLang="ko-KR" sz="1700" dirty="0"/>
              <a:t>, </a:t>
            </a:r>
            <a:r>
              <a:rPr lang="ko-KR" altLang="en-US" sz="1700" dirty="0"/>
              <a:t>여고</a:t>
            </a:r>
            <a:r>
              <a:rPr lang="en-US" altLang="ko-KR" sz="1700" dirty="0"/>
              <a:t>, </a:t>
            </a:r>
            <a:r>
              <a:rPr lang="ko-KR" altLang="en-US" sz="1700" dirty="0"/>
              <a:t>여대</a:t>
            </a:r>
            <a:r>
              <a:rPr lang="en-US" altLang="ko-KR" sz="1700" dirty="0"/>
              <a:t>)</a:t>
            </a:r>
          </a:p>
          <a:p>
            <a:pPr fontAlgn="base">
              <a:buFontTx/>
              <a:buChar char="-"/>
            </a:pPr>
            <a:endParaRPr lang="en-US" altLang="ko-KR" sz="1900"/>
          </a:p>
          <a:p>
            <a:pPr fontAlgn="base">
              <a:buFontTx/>
              <a:buChar char="-"/>
            </a:pPr>
            <a:r>
              <a:rPr lang="ko-KR" altLang="en-US" sz="1900"/>
              <a:t>필요성</a:t>
            </a:r>
            <a:r>
              <a:rPr lang="en-US" altLang="ko-KR" sz="1900"/>
              <a:t>: </a:t>
            </a:r>
            <a:r>
              <a:rPr lang="ko-KR" altLang="en-US" sz="1900"/>
              <a:t>안전 확보</a:t>
            </a:r>
            <a:r>
              <a:rPr lang="en-US" altLang="ko-KR" sz="1900"/>
              <a:t>, </a:t>
            </a:r>
            <a:r>
              <a:rPr lang="ko-KR" altLang="en-US" sz="1900"/>
              <a:t>모성 보호 등</a:t>
            </a:r>
            <a:endParaRPr lang="en-US" altLang="ko-KR" sz="1900"/>
          </a:p>
          <a:p>
            <a:pPr fontAlgn="base">
              <a:buFontTx/>
              <a:buChar char="-"/>
            </a:pPr>
            <a:r>
              <a:rPr lang="ko-KR" altLang="en-US" sz="1900"/>
              <a:t>고려해야 할 문제</a:t>
            </a:r>
            <a:r>
              <a:rPr lang="en-US" altLang="ko-KR" sz="1900"/>
              <a:t>:</a:t>
            </a:r>
            <a:r>
              <a:rPr lang="ko-KR" altLang="en-US" sz="1900"/>
              <a:t> 성별 분리의 낙인 효과</a:t>
            </a:r>
            <a:r>
              <a:rPr lang="en-US" altLang="ko-KR" sz="1900"/>
              <a:t>(</a:t>
            </a:r>
            <a:r>
              <a:rPr lang="ko-KR" altLang="en-US" sz="1900"/>
              <a:t>성별 고정관념</a:t>
            </a:r>
            <a:r>
              <a:rPr lang="en-US" altLang="ko-KR" sz="1900"/>
              <a:t>). </a:t>
            </a:r>
            <a:r>
              <a:rPr lang="ko-KR" altLang="en-US" sz="1900"/>
              <a:t>여성 집단 내 다양성</a:t>
            </a:r>
            <a:r>
              <a:rPr lang="en-US" altLang="ko-KR" sz="1900"/>
              <a:t>, </a:t>
            </a:r>
            <a:r>
              <a:rPr lang="ko-KR" altLang="en-US" sz="1900"/>
              <a:t>여성 외 다른 취약 집단에 대한 보호 문제</a:t>
            </a:r>
            <a:endParaRPr lang="en-US" altLang="ko-KR" sz="1900"/>
          </a:p>
          <a:p>
            <a:pPr fontAlgn="base">
              <a:buFontTx/>
              <a:buChar char="-"/>
            </a:pPr>
            <a:endParaRPr lang="en-US" altLang="ko-KR" sz="1900"/>
          </a:p>
          <a:p>
            <a:pPr marL="400050" lvl="1" indent="0" fontAlgn="base">
              <a:buNone/>
            </a:pPr>
            <a:r>
              <a:rPr lang="en-US" altLang="ko-KR" sz="1900"/>
              <a:t>* </a:t>
            </a:r>
            <a:r>
              <a:rPr lang="ko-KR" altLang="en-US" sz="1900"/>
              <a:t>인권위가 </a:t>
            </a:r>
            <a:r>
              <a:rPr lang="ko-KR" altLang="en-US" sz="1900" dirty="0"/>
              <a:t>성차별이라고 </a:t>
            </a:r>
            <a:r>
              <a:rPr lang="ko-KR" altLang="en-US" sz="1900"/>
              <a:t>판단한 여성전용공간 또는 조치</a:t>
            </a:r>
            <a:r>
              <a:rPr lang="en-US" altLang="ko-KR" sz="1900"/>
              <a:t>: </a:t>
            </a:r>
            <a:r>
              <a:rPr lang="ko-KR" altLang="en-US" sz="1900" dirty="0"/>
              <a:t>제천여성도서관</a:t>
            </a:r>
            <a:r>
              <a:rPr lang="en-US" altLang="ko-KR" sz="1900" dirty="0"/>
              <a:t>(2020), </a:t>
            </a:r>
            <a:r>
              <a:rPr lang="ko-KR" altLang="en-US" sz="1900" dirty="0"/>
              <a:t>여성만 입주 가능한 안산 행복주택</a:t>
            </a:r>
            <a:r>
              <a:rPr lang="en-US" altLang="ko-KR" sz="1900" dirty="0"/>
              <a:t>(2020), </a:t>
            </a:r>
            <a:r>
              <a:rPr lang="ko-KR" altLang="en-US" sz="1900" dirty="0"/>
              <a:t>창경궁 여성 전용 수유실*</a:t>
            </a:r>
            <a:endParaRPr lang="en-US" altLang="ko-KR" sz="1900" dirty="0"/>
          </a:p>
          <a:p>
            <a:pPr marL="0" indent="0" fontAlgn="base">
              <a:buNone/>
            </a:pPr>
            <a:endParaRPr lang="en-US" altLang="ko-KR" sz="1900" dirty="0"/>
          </a:p>
          <a:p>
            <a:pPr marL="0" indent="0" fontAlgn="base">
              <a:buNone/>
            </a:pPr>
            <a:endParaRPr lang="en-US" altLang="ko-KR" sz="1900" dirty="0"/>
          </a:p>
          <a:p>
            <a:pPr marL="0" indent="0" fontAlgn="base">
              <a:buNone/>
            </a:pPr>
            <a:endParaRPr lang="en-US" altLang="ko-KR" sz="1900" dirty="0"/>
          </a:p>
        </p:txBody>
      </p:sp>
    </p:spTree>
    <p:extLst>
      <p:ext uri="{BB962C8B-B14F-4D97-AF65-F5344CB8AC3E}">
        <p14:creationId xmlns:p14="http://schemas.microsoft.com/office/powerpoint/2010/main" val="1532612270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2E5F1-1A63-C9D3-F449-DE0B07765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C47B5542-82C3-D4E2-B6CB-24E2C8443FE3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6C0D1A3A-5EEC-A227-5A5A-16A446AD0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/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논쟁</a:t>
            </a:r>
            <a:r>
              <a:rPr lang="en-US" altLang="ko-KR" sz="3300" b="1" spc="-136">
                <a:solidFill>
                  <a:schemeClr val="accent4">
                    <a:lumMod val="50000"/>
                  </a:schemeClr>
                </a:solidFill>
              </a:rPr>
              <a:t>: </a:t>
            </a: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역차별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32545094-E10B-D1F4-BF5E-D876698D5286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 altLang="en-US"/>
            </a:pPr>
            <a:r>
              <a:rPr lang="ko-KR" altLang="en-US" sz="2000">
                <a:latin typeface="+mn-ea"/>
              </a:rPr>
              <a:t>역차별</a:t>
            </a:r>
            <a:r>
              <a:rPr lang="en-US" altLang="ko-KR" sz="2000">
                <a:latin typeface="+mn-ea"/>
              </a:rPr>
              <a:t>(reverse discrimination):</a:t>
            </a:r>
            <a:r>
              <a:rPr lang="ko-KR" altLang="en-US" sz="2000">
                <a:latin typeface="+mn-ea"/>
              </a:rPr>
              <a:t> 특정 집단에 대한 적극적 우대조치가 과도하여 다른 집단을 역으로 차별하는 행위</a:t>
            </a:r>
            <a:endParaRPr lang="en-US" altLang="ko-KR" sz="2000">
              <a:latin typeface="+mn-ea"/>
            </a:endParaRPr>
          </a:p>
          <a:p>
            <a:pPr>
              <a:defRPr lang="ko-KR" altLang="en-US"/>
            </a:pPr>
            <a:r>
              <a:rPr lang="ko-KR" altLang="en-US" sz="2000">
                <a:latin typeface="+mn-ea"/>
              </a:rPr>
              <a:t>한국의 여성정책은 역차별인가</a:t>
            </a:r>
            <a:r>
              <a:rPr lang="en-US" altLang="ko-KR" sz="2000">
                <a:latin typeface="+mn-ea"/>
              </a:rPr>
              <a:t>?</a:t>
            </a:r>
          </a:p>
          <a:p>
            <a:pPr>
              <a:defRPr lang="ko-KR" altLang="en-US"/>
            </a:pPr>
            <a:endParaRPr lang="en-US" altLang="ko-KR" sz="2000">
              <a:latin typeface="+mn-ea"/>
            </a:endParaRPr>
          </a:p>
          <a:p>
            <a:pPr marL="0" indent="0">
              <a:buNone/>
              <a:defRPr lang="ko-KR" altLang="en-US"/>
            </a:pPr>
            <a:r>
              <a:rPr lang="ko-KR" altLang="en-US" sz="2000">
                <a:latin typeface="+mn-ea"/>
              </a:rPr>
              <a:t>사례</a:t>
            </a:r>
            <a:r>
              <a:rPr lang="en-US" altLang="ko-KR" sz="2000">
                <a:latin typeface="+mn-ea"/>
              </a:rPr>
              <a:t>) </a:t>
            </a:r>
            <a:r>
              <a:rPr lang="ko-KR" altLang="en-US" sz="2000">
                <a:latin typeface="+mn-ea"/>
              </a:rPr>
              <a:t>남성 역차별이라고 주장되는 여성할당제</a:t>
            </a:r>
            <a:r>
              <a:rPr lang="en-US" altLang="ko-KR" sz="2000">
                <a:latin typeface="+mn-ea"/>
              </a:rPr>
              <a:t> </a:t>
            </a:r>
            <a:r>
              <a:rPr lang="ko-KR" altLang="en-US" sz="2000">
                <a:latin typeface="+mn-ea"/>
              </a:rPr>
              <a:t>사례</a:t>
            </a:r>
            <a:endParaRPr lang="en-US" altLang="ko-KR" sz="200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en-US" sz="2000">
                <a:latin typeface="+mn-ea"/>
              </a:rPr>
              <a:t>공무원 양성평등채용목표제</a:t>
            </a:r>
            <a:r>
              <a:rPr lang="en-US" altLang="ko-KR" sz="2000">
                <a:latin typeface="+mn-ea"/>
              </a:rPr>
              <a:t>: </a:t>
            </a:r>
            <a:r>
              <a:rPr lang="ko-KR" altLang="en-US" sz="2000">
                <a:latin typeface="+mn-ea"/>
              </a:rPr>
              <a:t>한 쪽 성이 </a:t>
            </a:r>
            <a:r>
              <a:rPr lang="en-US" altLang="ko-KR" sz="2000">
                <a:latin typeface="+mn-ea"/>
              </a:rPr>
              <a:t>30% </a:t>
            </a:r>
            <a:r>
              <a:rPr lang="ko-KR" altLang="en-US" sz="2000">
                <a:latin typeface="+mn-ea"/>
              </a:rPr>
              <a:t>미만이 되지 않도록 함</a:t>
            </a:r>
            <a:endParaRPr lang="en-US" altLang="ko-KR" sz="200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en-US" sz="2000">
                <a:latin typeface="+mn-ea"/>
              </a:rPr>
              <a:t>여성임원할당제</a:t>
            </a:r>
            <a:r>
              <a:rPr lang="en-US" altLang="ko-KR" sz="2000">
                <a:latin typeface="+mn-ea"/>
              </a:rPr>
              <a:t>(2020</a:t>
            </a:r>
            <a:r>
              <a:rPr lang="ko-KR" altLang="en-US" sz="2000">
                <a:latin typeface="+mn-ea"/>
              </a:rPr>
              <a:t>년 자본시장법</a:t>
            </a:r>
            <a:r>
              <a:rPr lang="en-US" altLang="ko-KR" sz="2000">
                <a:latin typeface="+mn-ea"/>
              </a:rPr>
              <a:t>)</a:t>
            </a:r>
            <a:r>
              <a:rPr lang="ko-KR" altLang="en-US" sz="2000">
                <a:latin typeface="+mn-ea"/>
              </a:rPr>
              <a:t> </a:t>
            </a:r>
            <a:r>
              <a:rPr lang="en-US" altLang="ko-KR" sz="2000">
                <a:latin typeface="+mn-ea"/>
              </a:rPr>
              <a:t>– </a:t>
            </a:r>
            <a:r>
              <a:rPr lang="ko-KR" altLang="en-US" sz="2000">
                <a:latin typeface="+mn-ea"/>
              </a:rPr>
              <a:t>자산총액 </a:t>
            </a:r>
            <a:r>
              <a:rPr lang="en-US" altLang="ko-KR" sz="2000">
                <a:latin typeface="+mn-ea"/>
              </a:rPr>
              <a:t>2</a:t>
            </a:r>
            <a:r>
              <a:rPr lang="ko-KR" altLang="en-US" sz="2000">
                <a:latin typeface="+mn-ea"/>
              </a:rPr>
              <a:t>조원 이상 주권상장법인 이사회는 특정 성별의 이사로만 이사회를 구성할 수 없음</a:t>
            </a:r>
            <a:endParaRPr lang="en-US" altLang="ko-KR" sz="2000">
              <a:latin typeface="+mn-ea"/>
            </a:endParaRPr>
          </a:p>
          <a:p>
            <a:pPr marL="400050" lvl="1" indent="0">
              <a:buNone/>
              <a:defRPr lang="ko-KR" altLang="en-US"/>
            </a:pPr>
            <a:r>
              <a:rPr lang="en-US" altLang="ko-KR" sz="1600">
                <a:latin typeface="+mn-ea"/>
              </a:rPr>
              <a:t>* </a:t>
            </a:r>
            <a:r>
              <a:rPr lang="ko-KR" altLang="en-US" sz="1600">
                <a:latin typeface="+mn-ea"/>
              </a:rPr>
              <a:t>노르웨이 공공기관</a:t>
            </a:r>
            <a:r>
              <a:rPr lang="en-US" altLang="ko-KR" sz="1600">
                <a:latin typeface="+mn-ea"/>
              </a:rPr>
              <a:t>/</a:t>
            </a:r>
            <a:r>
              <a:rPr lang="ko-KR" altLang="en-US" sz="1600">
                <a:latin typeface="+mn-ea"/>
              </a:rPr>
              <a:t>상장기업 이사회 </a:t>
            </a:r>
            <a:r>
              <a:rPr lang="en-US" altLang="ko-KR" sz="1600">
                <a:latin typeface="+mn-ea"/>
              </a:rPr>
              <a:t>40%, </a:t>
            </a:r>
            <a:r>
              <a:rPr lang="ko-KR" altLang="en-US" sz="1600">
                <a:latin typeface="+mn-ea"/>
              </a:rPr>
              <a:t>독일 감독이사회 </a:t>
            </a:r>
            <a:r>
              <a:rPr lang="en-US" altLang="ko-KR" sz="1600">
                <a:latin typeface="+mn-ea"/>
              </a:rPr>
              <a:t>30% </a:t>
            </a:r>
            <a:r>
              <a:rPr lang="ko-KR" altLang="en-US" sz="1600">
                <a:latin typeface="+mn-ea"/>
              </a:rPr>
              <a:t>할당제</a:t>
            </a:r>
            <a:r>
              <a:rPr lang="en-US" altLang="ko-KR" sz="1600">
                <a:latin typeface="+mn-ea"/>
              </a:rPr>
              <a:t>, EU</a:t>
            </a:r>
            <a:r>
              <a:rPr lang="ko-KR" altLang="en-US" sz="1600">
                <a:latin typeface="+mn-ea"/>
              </a:rPr>
              <a:t> 상장기업 비상임 이사 </a:t>
            </a:r>
            <a:r>
              <a:rPr lang="en-US" altLang="ko-KR" sz="1600">
                <a:latin typeface="+mn-ea"/>
              </a:rPr>
              <a:t>40% </a:t>
            </a:r>
            <a:r>
              <a:rPr lang="ko-KR" altLang="en-US" sz="1600">
                <a:latin typeface="+mn-ea"/>
              </a:rPr>
              <a:t>전체 이상 </a:t>
            </a:r>
            <a:r>
              <a:rPr lang="en-US" altLang="ko-KR" sz="1600">
                <a:latin typeface="+mn-ea"/>
              </a:rPr>
              <a:t>33%; </a:t>
            </a:r>
            <a:r>
              <a:rPr lang="ko-KR" altLang="en-US" sz="1600">
                <a:latin typeface="+mn-ea"/>
              </a:rPr>
              <a:t>한국</a:t>
            </a:r>
            <a:r>
              <a:rPr lang="en-US" altLang="ko-KR" sz="1600">
                <a:latin typeface="+mn-ea"/>
              </a:rPr>
              <a:t> </a:t>
            </a:r>
            <a:r>
              <a:rPr lang="ko-KR" altLang="en-US" sz="1600">
                <a:latin typeface="+mn-ea"/>
              </a:rPr>
              <a:t>유리천장지수 </a:t>
            </a:r>
            <a:r>
              <a:rPr lang="en-US" altLang="ko-KR" sz="1600">
                <a:latin typeface="+mn-ea"/>
              </a:rPr>
              <a:t>29</a:t>
            </a:r>
            <a:r>
              <a:rPr lang="ko-KR" altLang="en-US" sz="1600">
                <a:latin typeface="+mn-ea"/>
              </a:rPr>
              <a:t>개국 중 </a:t>
            </a:r>
            <a:r>
              <a:rPr lang="en-US" altLang="ko-KR" sz="1600">
                <a:latin typeface="+mn-ea"/>
              </a:rPr>
              <a:t>28</a:t>
            </a:r>
            <a:r>
              <a:rPr lang="ko-KR" altLang="en-US" sz="1600">
                <a:latin typeface="+mn-ea"/>
              </a:rPr>
              <a:t>위</a:t>
            </a:r>
            <a:r>
              <a:rPr lang="en-US" altLang="ko-KR" sz="1600">
                <a:latin typeface="+mn-ea"/>
              </a:rPr>
              <a:t>; 100</a:t>
            </a:r>
            <a:r>
              <a:rPr lang="ko-KR" altLang="en-US" sz="1600">
                <a:latin typeface="+mn-ea"/>
              </a:rPr>
              <a:t>대 기업 여성임원 비율 </a:t>
            </a:r>
            <a:r>
              <a:rPr lang="en-US" altLang="ko-KR" sz="1600">
                <a:latin typeface="+mn-ea"/>
              </a:rPr>
              <a:t>2019</a:t>
            </a:r>
            <a:r>
              <a:rPr lang="ko-KR" altLang="en-US" sz="1600">
                <a:latin typeface="+mn-ea"/>
              </a:rPr>
              <a:t>년 </a:t>
            </a:r>
            <a:r>
              <a:rPr lang="en-US" altLang="ko-KR" sz="1600">
                <a:latin typeface="+mn-ea"/>
              </a:rPr>
              <a:t>3.5% -&gt; 2023</a:t>
            </a:r>
            <a:r>
              <a:rPr lang="ko-KR" altLang="en-US" sz="1600">
                <a:latin typeface="+mn-ea"/>
              </a:rPr>
              <a:t>년 </a:t>
            </a:r>
            <a:r>
              <a:rPr lang="en-US" altLang="ko-KR" sz="1600">
                <a:latin typeface="+mn-ea"/>
              </a:rPr>
              <a:t>6%</a:t>
            </a:r>
          </a:p>
          <a:p>
            <a:pPr>
              <a:buFontTx/>
              <a:buChar char="-"/>
              <a:defRPr lang="ko-KR" altLang="en-US"/>
            </a:pPr>
            <a:r>
              <a:rPr lang="ko-KR" altLang="en-US" sz="2000">
                <a:latin typeface="+mn-ea"/>
              </a:rPr>
              <a:t>국회의원 비례대표 여성 할당제 </a:t>
            </a:r>
            <a:endParaRPr lang="en-US" altLang="ko-KR" sz="2000">
              <a:latin typeface="+mn-ea"/>
            </a:endParaRPr>
          </a:p>
          <a:p>
            <a:pPr marL="400050" lvl="1" indent="0">
              <a:buNone/>
              <a:defRPr lang="ko-KR" altLang="en-US"/>
            </a:pPr>
            <a:r>
              <a:rPr lang="en-US" altLang="ko-KR" sz="1600">
                <a:latin typeface="+mn-ea"/>
              </a:rPr>
              <a:t>* </a:t>
            </a:r>
            <a:r>
              <a:rPr lang="ko-KR" altLang="en-US" sz="1600">
                <a:latin typeface="+mn-ea"/>
              </a:rPr>
              <a:t>한국 </a:t>
            </a:r>
            <a:r>
              <a:rPr lang="en-US" altLang="ko-KR" sz="1600">
                <a:latin typeface="+mn-ea"/>
              </a:rPr>
              <a:t>19%</a:t>
            </a:r>
            <a:r>
              <a:rPr lang="ko-KR" altLang="en-US" sz="1600">
                <a:latin typeface="+mn-ea"/>
              </a:rPr>
              <a:t>로 세계 </a:t>
            </a:r>
            <a:r>
              <a:rPr lang="en-US" altLang="ko-KR" sz="1600">
                <a:latin typeface="+mn-ea"/>
              </a:rPr>
              <a:t>126</a:t>
            </a:r>
            <a:r>
              <a:rPr lang="ko-KR" altLang="en-US" sz="1600">
                <a:latin typeface="+mn-ea"/>
              </a:rPr>
              <a:t>위</a:t>
            </a:r>
            <a:r>
              <a:rPr lang="en-US" altLang="ko-KR" sz="1600">
                <a:latin typeface="+mn-ea"/>
              </a:rPr>
              <a:t>(2024</a:t>
            </a:r>
            <a:r>
              <a:rPr lang="ko-KR" altLang="en-US" sz="1600">
                <a:latin typeface="+mn-ea"/>
              </a:rPr>
              <a:t>년</a:t>
            </a:r>
            <a:r>
              <a:rPr lang="en-US" altLang="ko-KR" sz="1600">
                <a:latin typeface="+mn-ea"/>
              </a:rPr>
              <a:t>); </a:t>
            </a:r>
            <a:r>
              <a:rPr lang="ko-KR" altLang="en-US" sz="1600">
                <a:latin typeface="+mn-ea"/>
              </a:rPr>
              <a:t>프랑스</a:t>
            </a:r>
            <a:r>
              <a:rPr lang="en-US" altLang="ko-KR" sz="1600">
                <a:latin typeface="+mn-ea"/>
              </a:rPr>
              <a:t>/</a:t>
            </a:r>
            <a:r>
              <a:rPr lang="ko-KR" altLang="en-US" sz="1600">
                <a:latin typeface="+mn-ea"/>
              </a:rPr>
              <a:t>독일 남녀동수제</a:t>
            </a:r>
            <a:endParaRPr lang="en-US" altLang="ko-KR" sz="160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en-US" sz="2000">
                <a:latin typeface="+mn-ea"/>
              </a:rPr>
              <a:t>국공립대 교수 여성할당제</a:t>
            </a:r>
            <a:r>
              <a:rPr lang="en-US" altLang="ko-KR" sz="2000">
                <a:latin typeface="+mn-ea"/>
              </a:rPr>
              <a:t>(2030</a:t>
            </a:r>
            <a:r>
              <a:rPr lang="ko-KR" altLang="en-US" sz="2000">
                <a:latin typeface="+mn-ea"/>
              </a:rPr>
              <a:t>년 이후 </a:t>
            </a:r>
            <a:r>
              <a:rPr lang="en-US" altLang="ko-KR" sz="2000">
                <a:latin typeface="+mn-ea"/>
              </a:rPr>
              <a:t>25% </a:t>
            </a:r>
            <a:r>
              <a:rPr lang="ko-KR" altLang="en-US" sz="2000">
                <a:latin typeface="+mn-ea"/>
              </a:rPr>
              <a:t>목표</a:t>
            </a:r>
            <a:r>
              <a:rPr lang="en-US" altLang="ko-KR" sz="2000">
                <a:latin typeface="+mn-ea"/>
              </a:rPr>
              <a:t>)</a:t>
            </a:r>
            <a:r>
              <a:rPr lang="ko-KR" altLang="en-US" sz="2000">
                <a:latin typeface="+mn-ea"/>
              </a:rPr>
              <a:t> </a:t>
            </a:r>
            <a:endParaRPr lang="en-US" altLang="ko-KR" sz="2000">
              <a:latin typeface="+mn-ea"/>
            </a:endParaRPr>
          </a:p>
          <a:p>
            <a:pPr marL="400050" lvl="1" indent="0">
              <a:buNone/>
              <a:defRPr lang="ko-KR" altLang="en-US"/>
            </a:pPr>
            <a:r>
              <a:rPr lang="en-US" altLang="ko-KR" sz="1600">
                <a:latin typeface="+mn-ea"/>
              </a:rPr>
              <a:t>* 25</a:t>
            </a:r>
            <a:r>
              <a:rPr lang="ko-KR" altLang="en-US" sz="1600">
                <a:latin typeface="+mn-ea"/>
              </a:rPr>
              <a:t>년 국공립대 여성전임교원 </a:t>
            </a:r>
            <a:r>
              <a:rPr lang="en-US" altLang="ko-KR" sz="1600">
                <a:latin typeface="+mn-ea"/>
              </a:rPr>
              <a:t>22.2% (</a:t>
            </a:r>
            <a:r>
              <a:rPr lang="ko-KR" altLang="en-US" sz="1600">
                <a:latin typeface="+mn-ea"/>
              </a:rPr>
              <a:t>신임교원 중 </a:t>
            </a:r>
            <a:r>
              <a:rPr lang="en-US" altLang="ko-KR" sz="1600">
                <a:latin typeface="+mn-ea"/>
              </a:rPr>
              <a:t>28%)</a:t>
            </a:r>
          </a:p>
          <a:p>
            <a:pPr marL="0" indent="0">
              <a:buNone/>
              <a:defRPr lang="ko-KR" altLang="en-US"/>
            </a:pPr>
            <a:endParaRPr lang="en-US" altLang="ko-KR" sz="2000">
              <a:latin typeface="+mn-ea"/>
            </a:endParaRPr>
          </a:p>
          <a:p>
            <a:pPr>
              <a:defRPr lang="ko-KR" altLang="en-US"/>
            </a:pPr>
            <a:endParaRPr lang="en-US" altLang="ko-KR" sz="2000">
              <a:latin typeface="+mn-ea"/>
            </a:endParaRPr>
          </a:p>
          <a:p>
            <a:pPr>
              <a:defRPr lang="ko-KR" altLang="en-US"/>
            </a:pPr>
            <a:endParaRPr lang="en-US" altLang="ko-KR" sz="200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928294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2E789-464B-652C-229A-D53CA9B13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84A79746-8665-4B45-84D2-0FA98D63B802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ED79C005-7E4D-4249-2997-3E77F13E3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8095604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몇가지 사례 문제</a:t>
            </a: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EE398B07-BE0C-28B5-5317-40828093C6B9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입사 지원서에 </a:t>
            </a:r>
            <a:r>
              <a:rPr lang="en-US" altLang="ko-KR" sz="2000" dirty="0">
                <a:latin typeface="+mn-ea"/>
              </a:rPr>
              <a:t>‘</a:t>
            </a:r>
            <a:r>
              <a:rPr lang="ko-KR" altLang="en-US" sz="2000" dirty="0">
                <a:latin typeface="+mn-ea"/>
              </a:rPr>
              <a:t>성별</a:t>
            </a:r>
            <a:r>
              <a:rPr lang="en-US" altLang="ko-KR" sz="2000" dirty="0">
                <a:latin typeface="+mn-ea"/>
              </a:rPr>
              <a:t>’</a:t>
            </a:r>
            <a:r>
              <a:rPr lang="ko-KR" altLang="en-US" sz="2000" dirty="0">
                <a:latin typeface="+mn-ea"/>
              </a:rPr>
              <a:t>이나 </a:t>
            </a:r>
            <a:r>
              <a:rPr lang="en-US" altLang="ko-KR" sz="2000" dirty="0">
                <a:latin typeface="+mn-ea"/>
              </a:rPr>
              <a:t>‘</a:t>
            </a:r>
            <a:r>
              <a:rPr lang="ko-KR" altLang="en-US" sz="2000" dirty="0">
                <a:latin typeface="+mn-ea"/>
              </a:rPr>
              <a:t>학력</a:t>
            </a:r>
            <a:r>
              <a:rPr lang="en-US" altLang="ko-KR" sz="2000" dirty="0">
                <a:latin typeface="+mn-ea"/>
              </a:rPr>
              <a:t>’</a:t>
            </a:r>
            <a:r>
              <a:rPr lang="ko-KR" altLang="en-US" sz="2000" dirty="0">
                <a:latin typeface="+mn-ea"/>
              </a:rPr>
              <a:t>을 기재하는 것 자체가 차별인가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의료기관에서 </a:t>
            </a:r>
            <a:r>
              <a:rPr lang="en-US" altLang="ko-KR" sz="2000" dirty="0">
                <a:latin typeface="+mn-ea"/>
              </a:rPr>
              <a:t>‘</a:t>
            </a:r>
            <a:r>
              <a:rPr lang="ko-KR" altLang="en-US" sz="2000" dirty="0">
                <a:latin typeface="+mn-ea"/>
              </a:rPr>
              <a:t>성별</a:t>
            </a:r>
            <a:r>
              <a:rPr lang="en-US" altLang="ko-KR" sz="2000" dirty="0">
                <a:latin typeface="+mn-ea"/>
              </a:rPr>
              <a:t>’</a:t>
            </a:r>
            <a:r>
              <a:rPr lang="ko-KR" altLang="en-US" sz="2000" dirty="0">
                <a:latin typeface="+mn-ea"/>
              </a:rPr>
              <a:t>이나 </a:t>
            </a:r>
            <a:r>
              <a:rPr lang="en-US" altLang="ko-KR" sz="2000" dirty="0">
                <a:latin typeface="+mn-ea"/>
              </a:rPr>
              <a:t>‘</a:t>
            </a:r>
            <a:r>
              <a:rPr lang="ko-KR" altLang="en-US" sz="2000" dirty="0">
                <a:latin typeface="+mn-ea"/>
              </a:rPr>
              <a:t>학력</a:t>
            </a:r>
            <a:r>
              <a:rPr lang="en-US" altLang="ko-KR" sz="2000" dirty="0">
                <a:latin typeface="+mn-ea"/>
              </a:rPr>
              <a:t>’</a:t>
            </a:r>
            <a:r>
              <a:rPr lang="ko-KR" altLang="en-US" sz="2000" dirty="0">
                <a:latin typeface="+mn-ea"/>
              </a:rPr>
              <a:t>에 관한 정보를 묻고 기록하는 것이 차별이 될 수 있을까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경찰관을 </a:t>
            </a:r>
            <a:r>
              <a:rPr lang="en-US" altLang="ko-KR" sz="2000" dirty="0">
                <a:latin typeface="+mn-ea"/>
              </a:rPr>
              <a:t>‘</a:t>
            </a:r>
            <a:r>
              <a:rPr lang="ko-KR" altLang="en-US" sz="2000" dirty="0">
                <a:latin typeface="+mn-ea"/>
              </a:rPr>
              <a:t>성별</a:t>
            </a:r>
            <a:r>
              <a:rPr lang="en-US" altLang="ko-KR" sz="2000" dirty="0">
                <a:latin typeface="+mn-ea"/>
              </a:rPr>
              <a:t>’</a:t>
            </a:r>
            <a:r>
              <a:rPr lang="ko-KR" altLang="en-US" sz="2000" dirty="0">
                <a:latin typeface="+mn-ea"/>
              </a:rPr>
              <a:t>을 구분하여 선발할 필요가 있을까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en-US" altLang="ko-KR" sz="2000" dirty="0">
                <a:latin typeface="+mn-ea"/>
              </a:rPr>
              <a:t>‘</a:t>
            </a:r>
            <a:r>
              <a:rPr lang="ko-KR" altLang="en-US" sz="2000" dirty="0">
                <a:latin typeface="+mn-ea"/>
              </a:rPr>
              <a:t>성적 지향</a:t>
            </a:r>
            <a:r>
              <a:rPr lang="en-US" altLang="ko-KR" sz="2000" dirty="0">
                <a:latin typeface="+mn-ea"/>
              </a:rPr>
              <a:t>’</a:t>
            </a:r>
            <a:r>
              <a:rPr lang="ko-KR" altLang="en-US" sz="2000" dirty="0">
                <a:latin typeface="+mn-ea"/>
              </a:rPr>
              <a:t>에 따라 사람을 구분해야 할 정당한 이유가 있는 경우가 있을까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여성 기숙사 사감을 </a:t>
            </a:r>
            <a:r>
              <a:rPr lang="en-US" altLang="ko-KR" sz="2000" dirty="0">
                <a:latin typeface="+mn-ea"/>
              </a:rPr>
              <a:t>‘</a:t>
            </a:r>
            <a:r>
              <a:rPr lang="ko-KR" altLang="en-US" sz="2000" dirty="0">
                <a:latin typeface="+mn-ea"/>
              </a:rPr>
              <a:t>여성</a:t>
            </a:r>
            <a:r>
              <a:rPr lang="en-US" altLang="ko-KR" sz="2000" dirty="0">
                <a:latin typeface="+mn-ea"/>
              </a:rPr>
              <a:t>’</a:t>
            </a:r>
            <a:r>
              <a:rPr lang="ko-KR" altLang="en-US" sz="2000" dirty="0">
                <a:latin typeface="+mn-ea"/>
              </a:rPr>
              <a:t>으로 제한하는 것은 차별인가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초등학교에서 축구 팀을 나누기 위해 </a:t>
            </a:r>
            <a:r>
              <a:rPr lang="en-US" altLang="ko-KR" sz="2000" dirty="0">
                <a:latin typeface="+mn-ea"/>
              </a:rPr>
              <a:t>(</a:t>
            </a:r>
            <a:r>
              <a:rPr lang="ko-KR" altLang="en-US" sz="2000" dirty="0">
                <a:latin typeface="+mn-ea"/>
              </a:rPr>
              <a:t>편의상</a:t>
            </a:r>
            <a:r>
              <a:rPr lang="en-US" altLang="ko-KR" sz="2000" dirty="0">
                <a:latin typeface="+mn-ea"/>
              </a:rPr>
              <a:t>) </a:t>
            </a:r>
            <a:r>
              <a:rPr lang="ko-KR" altLang="en-US" sz="2000" dirty="0">
                <a:latin typeface="+mn-ea"/>
              </a:rPr>
              <a:t>흑인과 백인으로 나누는 것은 차별이 될 수 있을까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미션스쿨에서 채플 수업을 의무화하는 것은 차별에 해당하나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000" dirty="0">
                <a:latin typeface="+mn-ea"/>
              </a:rPr>
              <a:t>종교계 사회복지시설에서 특정 종교 신자만 입소를 허용하는 것은 차별에 해당하나</a:t>
            </a:r>
            <a:r>
              <a:rPr lang="en-US" altLang="ko-KR" sz="2000" dirty="0">
                <a:latin typeface="+mn-ea"/>
              </a:rPr>
              <a:t>?</a:t>
            </a:r>
          </a:p>
          <a:p>
            <a:pPr marR="0" algn="just" fontAlgn="base" latinLnBrk="1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endParaRPr lang="en-US" altLang="ko-KR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2475404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6FA7C-B4F7-9809-FA26-A347D43BF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535BF79A-3729-66D0-49DF-A5DF85D9808F}"/>
              </a:ext>
            </a:extLst>
          </p:cNvPr>
          <p:cNvSpPr txBox="1"/>
          <p:nvPr/>
        </p:nvSpPr>
        <p:spPr>
          <a:xfrm>
            <a:off x="259795" y="1398483"/>
            <a:ext cx="8470547" cy="40879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차별</a:t>
            </a:r>
            <a:r>
              <a:rPr lang="en-US" altLang="ko-KR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, </a:t>
            </a: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어떻게 대응할 것인가</a:t>
            </a:r>
            <a:r>
              <a:rPr lang="en-US" altLang="ko-KR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?</a:t>
            </a:r>
            <a:endParaRPr lang="en-US" altLang="ko-KR" sz="33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9883296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AFD56-8BEA-820C-FEBD-9E230E3A3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1F22B73-D3E4-3118-191B-30C1E9F48978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326E9692-BBE9-324C-CF5D-05C51FD67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혐오차별과 법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552FF543-F085-1BC0-5BDA-159321D45D26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lang="ko-KR" altLang="en-US"/>
            </a:pPr>
            <a:r>
              <a:rPr lang="ko-KR" altLang="en-US" sz="2500" dirty="0">
                <a:latin typeface="+mn-ea"/>
              </a:rPr>
              <a:t>법의 중요성</a:t>
            </a:r>
          </a:p>
          <a:p>
            <a:pPr>
              <a:buFontTx/>
              <a:buChar char="-"/>
              <a:defRPr lang="ko-KR" altLang="en-US"/>
            </a:pPr>
            <a:r>
              <a:rPr lang="ko-KR" altLang="en-US" sz="2500" dirty="0">
                <a:latin typeface="+mn-ea"/>
              </a:rPr>
              <a:t>일부 행위에 대한 확실한 금지</a:t>
            </a:r>
            <a:r>
              <a:rPr lang="en-US" altLang="ko-KR" sz="2500" dirty="0">
                <a:latin typeface="+mn-ea"/>
              </a:rPr>
              <a:t>, </a:t>
            </a:r>
            <a:r>
              <a:rPr lang="ko-KR" altLang="en-US" sz="2500" dirty="0">
                <a:latin typeface="+mn-ea"/>
              </a:rPr>
              <a:t>법의 상징성</a:t>
            </a:r>
            <a:r>
              <a:rPr lang="en-US" altLang="ko-KR" sz="2500" dirty="0">
                <a:latin typeface="+mn-ea"/>
              </a:rPr>
              <a:t>, </a:t>
            </a:r>
            <a:r>
              <a:rPr lang="ko-KR" altLang="en-US" sz="2500" dirty="0">
                <a:latin typeface="+mn-ea"/>
              </a:rPr>
              <a:t>법 제정의 사회적 메시지</a:t>
            </a:r>
            <a:endParaRPr lang="en-US" altLang="ko-KR" sz="2500" dirty="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endParaRPr lang="en-US" altLang="ko-KR" sz="2500" dirty="0">
              <a:latin typeface="+mn-ea"/>
            </a:endParaRPr>
          </a:p>
          <a:p>
            <a:pPr>
              <a:defRPr lang="ko-KR" altLang="en-US"/>
            </a:pPr>
            <a:r>
              <a:rPr lang="ko-KR" altLang="en-US" sz="2500" dirty="0">
                <a:latin typeface="+mn-ea"/>
              </a:rPr>
              <a:t>법의 한계</a:t>
            </a:r>
          </a:p>
          <a:p>
            <a:pPr>
              <a:buFontTx/>
              <a:buChar char="-"/>
              <a:defRPr lang="ko-KR" altLang="en-US"/>
            </a:pPr>
            <a:r>
              <a:rPr lang="ko-KR" altLang="en-US" sz="2500" dirty="0">
                <a:latin typeface="+mn-ea"/>
              </a:rPr>
              <a:t>일부 행위만 제한적으로 규제 가능</a:t>
            </a:r>
            <a:endParaRPr lang="en-US" altLang="ko-KR" sz="2500" dirty="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en-US" sz="2500" dirty="0">
                <a:latin typeface="+mn-ea"/>
              </a:rPr>
              <a:t>입법으로 문제가 종료되었다고 생각하게 만드는 효과</a:t>
            </a:r>
            <a:endParaRPr lang="en-US" altLang="ko-KR" sz="2500" dirty="0">
              <a:latin typeface="+mn-ea"/>
            </a:endParaRPr>
          </a:p>
          <a:p>
            <a:pPr>
              <a:buFontTx/>
              <a:buChar char="-"/>
              <a:defRPr lang="ko-KR" altLang="en-US"/>
            </a:pPr>
            <a:r>
              <a:rPr lang="ko-KR" altLang="en-US" sz="2500" dirty="0">
                <a:latin typeface="+mn-ea"/>
              </a:rPr>
              <a:t>불법이 아닌 문제</a:t>
            </a:r>
            <a:r>
              <a:rPr lang="en-US" altLang="ko-KR" sz="2500" dirty="0">
                <a:latin typeface="+mn-ea"/>
              </a:rPr>
              <a:t>(</a:t>
            </a:r>
            <a:r>
              <a:rPr lang="ko-KR" altLang="en-US" sz="2500" dirty="0">
                <a:latin typeface="+mn-ea"/>
              </a:rPr>
              <a:t>또는 무죄 판결</a:t>
            </a:r>
            <a:r>
              <a:rPr lang="en-US" altLang="ko-KR" sz="2500" dirty="0">
                <a:latin typeface="+mn-ea"/>
              </a:rPr>
              <a:t>)</a:t>
            </a:r>
            <a:r>
              <a:rPr lang="ko-KR" altLang="en-US" sz="2500" dirty="0">
                <a:latin typeface="+mn-ea"/>
              </a:rPr>
              <a:t>에 대해 면죄부를 주는 효과</a:t>
            </a:r>
          </a:p>
        </p:txBody>
      </p:sp>
    </p:spTree>
    <p:extLst>
      <p:ext uri="{BB962C8B-B14F-4D97-AF65-F5344CB8AC3E}">
        <p14:creationId xmlns:p14="http://schemas.microsoft.com/office/powerpoint/2010/main" val="1855320965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3800" b="1" spc="-124" dirty="0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차별에 대한 대응과 법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254589" y="1649338"/>
            <a:ext cx="8516213" cy="4862298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8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dirty="0">
                <a:latin typeface="+mn-ea"/>
              </a:rPr>
              <a:t>“</a:t>
            </a:r>
            <a:r>
              <a:rPr lang="ko-KR" altLang="en-US" sz="1800" dirty="0">
                <a:latin typeface="+mn-ea"/>
              </a:rPr>
              <a:t>법이 할 수 있는 일이란 기껏해야 사회변화를 위한 중요한 계기를 만드는 것 뿐이다</a:t>
            </a:r>
            <a:r>
              <a:rPr lang="en-US" altLang="ko-KR" sz="1800" dirty="0">
                <a:latin typeface="+mn-ea"/>
              </a:rPr>
              <a:t>.”</a:t>
            </a:r>
          </a:p>
          <a:p>
            <a:pPr marL="14288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dirty="0">
                <a:latin typeface="+mn-ea"/>
              </a:rPr>
              <a:t>“</a:t>
            </a:r>
            <a:r>
              <a:rPr lang="ko-KR" altLang="en-US" sz="1800" dirty="0">
                <a:latin typeface="+mn-ea"/>
              </a:rPr>
              <a:t>중요한 것은 법으로 할 수 있는 것과 법으로 할 수 없는 것을 구분하는 것이다</a:t>
            </a:r>
            <a:r>
              <a:rPr lang="en-US" altLang="ko-KR" sz="1800" dirty="0">
                <a:latin typeface="+mn-ea"/>
              </a:rPr>
              <a:t>.”</a:t>
            </a:r>
          </a:p>
          <a:p>
            <a:pPr marL="14288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dirty="0">
                <a:latin typeface="+mn-ea"/>
              </a:rPr>
              <a:t>“</a:t>
            </a:r>
            <a:r>
              <a:rPr lang="ko-KR" altLang="en-US" sz="1800" dirty="0">
                <a:latin typeface="+mn-ea"/>
              </a:rPr>
              <a:t>좋은 판결이 사회를 좀 더 좋은 방향으로 이끌어주는 것은 사실이다</a:t>
            </a:r>
            <a:r>
              <a:rPr lang="en-US" altLang="ko-KR" sz="1800" dirty="0">
                <a:latin typeface="+mn-ea"/>
              </a:rPr>
              <a:t>. </a:t>
            </a:r>
            <a:r>
              <a:rPr lang="ko-KR" altLang="en-US" sz="1800" dirty="0">
                <a:latin typeface="+mn-ea"/>
              </a:rPr>
              <a:t>하지만 좋은 판결이 나쁜 사회를 뛰어넘을 수는 없다</a:t>
            </a:r>
            <a:r>
              <a:rPr lang="en-US" altLang="ko-KR" sz="1800" dirty="0">
                <a:latin typeface="+mn-ea"/>
              </a:rPr>
              <a:t>.” (2014)</a:t>
            </a:r>
          </a:p>
          <a:p>
            <a:pPr marL="14288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dirty="0">
                <a:solidFill>
                  <a:srgbClr val="221E1F"/>
                </a:solidFill>
                <a:latin typeface="+mn-ea"/>
              </a:rPr>
              <a:t>“</a:t>
            </a:r>
            <a:r>
              <a:rPr lang="ko-KR" altLang="en-US" sz="1800" dirty="0">
                <a:solidFill>
                  <a:srgbClr val="221E1F"/>
                </a:solidFill>
                <a:latin typeface="+mn-ea"/>
              </a:rPr>
              <a:t>혐오표현을 </a:t>
            </a:r>
            <a:r>
              <a:rPr lang="ko-KR" altLang="en-US" sz="1800" dirty="0" err="1">
                <a:solidFill>
                  <a:srgbClr val="221E1F"/>
                </a:solidFill>
                <a:latin typeface="+mn-ea"/>
              </a:rPr>
              <a:t>형사범죄화한다고</a:t>
            </a:r>
            <a:r>
              <a:rPr lang="ko-KR" altLang="en-US" sz="1800" dirty="0">
                <a:solidFill>
                  <a:srgbClr val="221E1F"/>
                </a:solidFill>
                <a:latin typeface="+mn-ea"/>
              </a:rPr>
              <a:t> 해도 </a:t>
            </a:r>
            <a:r>
              <a:rPr lang="ko-KR" altLang="en-US" sz="1800" dirty="0" err="1">
                <a:solidFill>
                  <a:srgbClr val="221E1F"/>
                </a:solidFill>
                <a:latin typeface="+mn-ea"/>
              </a:rPr>
              <a:t>형사범죄화할</a:t>
            </a:r>
            <a:r>
              <a:rPr lang="ko-KR" altLang="en-US" sz="1800" dirty="0">
                <a:solidFill>
                  <a:srgbClr val="221E1F"/>
                </a:solidFill>
                <a:latin typeface="+mn-ea"/>
              </a:rPr>
              <a:t> 수 없는 혐오표현은 다른 방법에 의해 규율해야 하며</a:t>
            </a:r>
            <a:r>
              <a:rPr lang="en-US" altLang="ko-KR" sz="1800" dirty="0">
                <a:solidFill>
                  <a:srgbClr val="221E1F"/>
                </a:solidFill>
                <a:latin typeface="+mn-ea"/>
              </a:rPr>
              <a:t>, </a:t>
            </a:r>
            <a:r>
              <a:rPr lang="ko-KR" altLang="en-US" sz="1800" dirty="0">
                <a:solidFill>
                  <a:srgbClr val="221E1F"/>
                </a:solidFill>
                <a:latin typeface="+mn-ea"/>
              </a:rPr>
              <a:t>근본적인 문제해결은 다른 형성적 조치들에 맡겨질 수밖에 없다</a:t>
            </a:r>
            <a:r>
              <a:rPr lang="en-US" altLang="ko-KR" sz="1800" dirty="0">
                <a:solidFill>
                  <a:srgbClr val="221E1F"/>
                </a:solidFill>
                <a:latin typeface="+mn-ea"/>
              </a:rPr>
              <a:t>. </a:t>
            </a:r>
            <a:r>
              <a:rPr lang="ko-KR" altLang="en-US" sz="1800" dirty="0">
                <a:solidFill>
                  <a:srgbClr val="221E1F"/>
                </a:solidFill>
                <a:latin typeface="+mn-ea"/>
              </a:rPr>
              <a:t>형사범죄화에 무조건 반대하는 게 아니다</a:t>
            </a:r>
            <a:r>
              <a:rPr lang="en-US" altLang="ko-KR" sz="1800" dirty="0">
                <a:solidFill>
                  <a:srgbClr val="221E1F"/>
                </a:solidFill>
                <a:latin typeface="+mn-ea"/>
              </a:rPr>
              <a:t>. </a:t>
            </a:r>
            <a:r>
              <a:rPr lang="ko-KR" altLang="en-US" sz="1800" dirty="0">
                <a:solidFill>
                  <a:srgbClr val="221E1F"/>
                </a:solidFill>
                <a:latin typeface="+mn-ea"/>
              </a:rPr>
              <a:t>다만 그 효과를 과장해서는 안되며</a:t>
            </a:r>
            <a:r>
              <a:rPr lang="en-US" altLang="ko-KR" sz="1800" dirty="0">
                <a:solidFill>
                  <a:srgbClr val="221E1F"/>
                </a:solidFill>
                <a:latin typeface="+mn-ea"/>
              </a:rPr>
              <a:t>, </a:t>
            </a:r>
            <a:r>
              <a:rPr lang="ko-KR" altLang="en-US" sz="1800" dirty="0">
                <a:solidFill>
                  <a:srgbClr val="221E1F"/>
                </a:solidFill>
                <a:latin typeface="+mn-ea"/>
              </a:rPr>
              <a:t>형사범죄화로 얻을 수 있는 것과 없는 것을 염두에 두어야 한다는 것이다</a:t>
            </a:r>
            <a:r>
              <a:rPr lang="en-US" altLang="ko-KR" sz="1800" dirty="0">
                <a:solidFill>
                  <a:srgbClr val="221E1F"/>
                </a:solidFill>
                <a:latin typeface="+mn-ea"/>
              </a:rPr>
              <a:t>.”(2017)</a:t>
            </a:r>
          </a:p>
          <a:p>
            <a:pPr marL="14288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dirty="0">
                <a:latin typeface="+mn-ea"/>
              </a:rPr>
              <a:t>“</a:t>
            </a:r>
            <a:r>
              <a:rPr lang="ko-KR" altLang="en-US" sz="1800" dirty="0">
                <a:latin typeface="+mn-ea"/>
              </a:rPr>
              <a:t>차별금지법이 제정된다고 해도 드라마틱한 변화가 생기는 것은 아니다</a:t>
            </a:r>
            <a:r>
              <a:rPr lang="en-US" altLang="ko-KR" sz="1800" dirty="0">
                <a:latin typeface="+mn-ea"/>
              </a:rPr>
              <a:t>. </a:t>
            </a:r>
            <a:r>
              <a:rPr lang="ko-KR" altLang="en-US" sz="1800" dirty="0">
                <a:latin typeface="+mn-ea"/>
              </a:rPr>
              <a:t>하지만 차별금지법 없이 다른 방법을 통해 어떤 변화를 만들어갈 수 있는 방안이 딱히 있는 것도 아니다</a:t>
            </a:r>
            <a:r>
              <a:rPr lang="en-US" altLang="ko-KR" sz="1800" dirty="0">
                <a:latin typeface="+mn-ea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0251857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</a:t>
            </a:r>
            <a:r>
              <a:rPr lang="en-US" altLang="ko-KR" sz="3800" b="1" spc="-124" dirty="0">
                <a:solidFill>
                  <a:schemeClr val="accent4">
                    <a:lumMod val="50000"/>
                  </a:schemeClr>
                </a:solidFill>
              </a:rPr>
              <a:t>/</a:t>
            </a: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차별에 대한 대응과 법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254589" y="1649338"/>
            <a:ext cx="8516213" cy="3983365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“</a:t>
            </a:r>
            <a:r>
              <a:rPr lang="ko-KR" altLang="en-US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차별금지법은 차별이 금지된다는 사실을 다시 한번 확인하고 법이 무엇을 할 수 있는지 범위를 확정하고 확실하게 집행하게 하는 최소한의 조치다</a:t>
            </a:r>
            <a:r>
              <a:rPr lang="en-US" altLang="ko-KR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. </a:t>
            </a:r>
            <a:r>
              <a:rPr lang="ko-KR" altLang="en-US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하지만 다른 한편 법이 정교하게 차별을 포착한다고 해도 모든 문제를 남김없이 해결할 수는 없다</a:t>
            </a:r>
            <a:r>
              <a:rPr lang="en-US" altLang="ko-KR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. </a:t>
            </a:r>
            <a:r>
              <a:rPr lang="ko-KR" altLang="en-US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결국 나머지는 법이 아닌 사회에서 우리 힘으로 해결할 수밖에 없다</a:t>
            </a:r>
            <a:r>
              <a:rPr lang="en-US" altLang="ko-KR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.” (2025)</a:t>
            </a:r>
          </a:p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dirty="0">
                <a:solidFill>
                  <a:srgbClr val="221E1F"/>
                </a:solidFill>
                <a:latin typeface="Abadi" panose="020B0604020104020204" pitchFamily="34" charset="0"/>
              </a:rPr>
              <a:t>“</a:t>
            </a:r>
            <a:r>
              <a:rPr lang="ko-KR" altLang="en-US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차별금지법 제정은 한국 사회가 혐오와 차별과 결별한다는 점을 ‘</a:t>
            </a:r>
            <a:r>
              <a:rPr lang="ko-KR" altLang="en-US" sz="1800" b="0" i="0" u="none" strike="noStrike" baseline="0" dirty="0" err="1">
                <a:solidFill>
                  <a:srgbClr val="221E1F"/>
                </a:solidFill>
                <a:latin typeface="Abadi" panose="020B0604020104020204" pitchFamily="34" charset="0"/>
              </a:rPr>
              <a:t>정치적’으로</a:t>
            </a:r>
            <a:r>
              <a:rPr lang="ko-KR" altLang="en-US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 확인하는 중요한 분기점이 될 것이다</a:t>
            </a:r>
            <a:r>
              <a:rPr lang="en-US" altLang="ko-KR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. </a:t>
            </a:r>
            <a:r>
              <a:rPr lang="ko-KR" altLang="en-US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아직 우리에게는 기회가 남아 있다</a:t>
            </a:r>
            <a:r>
              <a:rPr lang="en-US" altLang="ko-KR" sz="1800" b="0" i="0" u="none" strike="noStrike" baseline="0" dirty="0">
                <a:solidFill>
                  <a:srgbClr val="221E1F"/>
                </a:solidFill>
                <a:latin typeface="Abadi" panose="020B0604020104020204" pitchFamily="34" charset="0"/>
              </a:rPr>
              <a:t>.” </a:t>
            </a:r>
            <a:r>
              <a:rPr lang="en-US" altLang="ko-KR" sz="1800" dirty="0">
                <a:solidFill>
                  <a:srgbClr val="221E1F"/>
                </a:solidFill>
                <a:latin typeface="+mn-ea"/>
              </a:rPr>
              <a:t>(2025)</a:t>
            </a:r>
          </a:p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“</a:t>
            </a:r>
            <a:r>
              <a:rPr lang="ko-KR" altLang="en-US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차별금지법이 세상을 바꾸길 간절히 바란다</a:t>
            </a: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 </a:t>
            </a:r>
            <a:r>
              <a:rPr lang="ko-KR" altLang="en-US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차별금지법을 통해 구체적인 차별 기준이 법제화되면 인권위의 문을 두드리는 차별의 피해자들은 늘어날 것을 기대한다</a:t>
            </a: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 </a:t>
            </a:r>
            <a:r>
              <a:rPr lang="ko-KR" altLang="en-US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인권위는 피해를 호소하는 진정인들의 목소리에 귀를 기울일 것이며</a:t>
            </a: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ko-KR" altLang="en-US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그들의 호소가 근거 있는 것임을 입증해내고 사회 변화를 촉진시켜낼 것이다</a:t>
            </a: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 </a:t>
            </a:r>
            <a:r>
              <a:rPr lang="ko-KR" altLang="en-US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느리지만 확실한 변화</a:t>
            </a: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ko-KR" altLang="en-US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유연하지만 단호한 진전을 이끌어낼 것으로 기대한다</a:t>
            </a: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 </a:t>
            </a:r>
            <a:r>
              <a:rPr lang="ko-KR" altLang="en-US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차별금지법은 그 변화의 계기를 마련해줄 뿐이다</a:t>
            </a:r>
            <a:r>
              <a:rPr lang="en-US" altLang="ko-KR" sz="1800" b="0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.(</a:t>
            </a:r>
            <a:r>
              <a:rPr lang="en-US" altLang="ko-KR" sz="1800" b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2020)</a:t>
            </a:r>
            <a:endParaRPr lang="en-US" altLang="ko-KR" sz="1800" b="0" dirty="0">
              <a:solidFill>
                <a:srgbClr val="000000"/>
              </a:solidFill>
              <a:effectLst/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2036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 dirty="0">
                <a:solidFill>
                  <a:schemeClr val="accent4">
                    <a:lumMod val="50000"/>
                  </a:schemeClr>
                </a:solidFill>
              </a:rPr>
              <a:t>차별을 해결하는 방법</a:t>
            </a:r>
          </a:p>
        </p:txBody>
      </p:sp>
      <p:sp>
        <p:nvSpPr>
          <p:cNvPr id="11" name="내용 개체 틀 2"/>
          <p:cNvSpPr txBox="1"/>
          <p:nvPr/>
        </p:nvSpPr>
        <p:spPr>
          <a:xfrm>
            <a:off x="259795" y="1564357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ko-KR" altLang="en-US" sz="2200" dirty="0"/>
              <a:t>기관 내 해결</a:t>
            </a:r>
            <a:r>
              <a:rPr lang="en-US" altLang="ko-KR" sz="2200" dirty="0"/>
              <a:t>(</a:t>
            </a:r>
            <a:r>
              <a:rPr lang="ko-KR" altLang="en-US" sz="2200" dirty="0"/>
              <a:t>학교</a:t>
            </a:r>
            <a:r>
              <a:rPr lang="en-US" altLang="ko-KR" sz="2200" dirty="0"/>
              <a:t>, </a:t>
            </a:r>
            <a:r>
              <a:rPr lang="ko-KR" altLang="en-US" sz="2200" dirty="0"/>
              <a:t>회사 등</a:t>
            </a:r>
            <a:r>
              <a:rPr lang="en-US" altLang="ko-KR" sz="2200" dirty="0"/>
              <a:t>): </a:t>
            </a:r>
            <a:r>
              <a:rPr lang="ko-KR" altLang="en-US" sz="2200" dirty="0"/>
              <a:t>예방</a:t>
            </a:r>
            <a:r>
              <a:rPr lang="en-US" altLang="ko-KR" sz="2200" dirty="0"/>
              <a:t>, </a:t>
            </a:r>
            <a:r>
              <a:rPr lang="ko-KR" altLang="en-US" sz="2200" dirty="0"/>
              <a:t>교육</a:t>
            </a:r>
            <a:r>
              <a:rPr lang="en-US" altLang="ko-KR" sz="2200" dirty="0"/>
              <a:t>, </a:t>
            </a:r>
            <a:r>
              <a:rPr lang="ko-KR" altLang="en-US" sz="2200" dirty="0"/>
              <a:t>조직내 기구</a:t>
            </a:r>
            <a:r>
              <a:rPr lang="en-US" altLang="ko-KR" sz="2200" dirty="0"/>
              <a:t>(</a:t>
            </a:r>
            <a:r>
              <a:rPr lang="ko-KR" altLang="en-US" sz="2200" dirty="0"/>
              <a:t>인권센터 등</a:t>
            </a:r>
            <a:r>
              <a:rPr lang="en-US" altLang="ko-KR" sz="2200" dirty="0"/>
              <a:t>)</a:t>
            </a:r>
            <a:r>
              <a:rPr lang="ko-KR" altLang="en-US" sz="2200" dirty="0"/>
              <a:t>에 의한 구제</a:t>
            </a:r>
            <a:endParaRPr lang="en-US" altLang="ko-KR" sz="2200" dirty="0"/>
          </a:p>
          <a:p>
            <a:pPr fontAlgn="base"/>
            <a:r>
              <a:rPr lang="ko-KR" altLang="en-US" sz="2200"/>
              <a:t>차별시정기구의 </a:t>
            </a:r>
            <a:r>
              <a:rPr lang="ko-KR" altLang="en-US" sz="2200" dirty="0"/>
              <a:t>비사법적 차별구제</a:t>
            </a:r>
            <a:r>
              <a:rPr lang="en-US" altLang="ko-KR" sz="2200" dirty="0"/>
              <a:t>(</a:t>
            </a:r>
            <a:r>
              <a:rPr lang="ko-KR" altLang="en-US" sz="2200" dirty="0"/>
              <a:t>국가인권위원회 등</a:t>
            </a:r>
            <a:r>
              <a:rPr lang="en-US" altLang="ko-KR" sz="2200" dirty="0"/>
              <a:t>): </a:t>
            </a:r>
            <a:r>
              <a:rPr lang="ko-KR" altLang="en-US" sz="2200" dirty="0"/>
              <a:t>시정권고</a:t>
            </a:r>
            <a:r>
              <a:rPr lang="en-US" altLang="ko-KR" sz="2200" dirty="0"/>
              <a:t>, </a:t>
            </a:r>
            <a:r>
              <a:rPr lang="ko-KR" altLang="en-US" sz="2200" dirty="0"/>
              <a:t>시정명령</a:t>
            </a:r>
            <a:r>
              <a:rPr lang="en-US" altLang="ko-KR" sz="2200" dirty="0"/>
              <a:t>, </a:t>
            </a:r>
            <a:r>
              <a:rPr lang="ko-KR" altLang="en-US" sz="2200" dirty="0"/>
              <a:t>소송지원</a:t>
            </a:r>
            <a:endParaRPr lang="en-US" altLang="ko-KR" sz="2200" dirty="0"/>
          </a:p>
          <a:p>
            <a:pPr fontAlgn="base"/>
            <a:r>
              <a:rPr lang="ko-KR" altLang="en-US" sz="2200"/>
              <a:t>사법적 </a:t>
            </a:r>
            <a:r>
              <a:rPr lang="ko-KR" altLang="en-US" sz="2200" dirty="0"/>
              <a:t>구제</a:t>
            </a:r>
            <a:r>
              <a:rPr lang="en-US" altLang="ko-KR" sz="2200" dirty="0"/>
              <a:t>: </a:t>
            </a:r>
            <a:r>
              <a:rPr lang="ko-KR" altLang="en-US" sz="2200" dirty="0"/>
              <a:t>민사상 손해배상</a:t>
            </a:r>
            <a:r>
              <a:rPr lang="en-US" altLang="ko-KR" sz="2200" dirty="0"/>
              <a:t>, </a:t>
            </a:r>
            <a:r>
              <a:rPr lang="ko-KR" altLang="en-US" sz="2200" dirty="0"/>
              <a:t>차별중지</a:t>
            </a:r>
            <a:r>
              <a:rPr lang="en-US" altLang="ko-KR" sz="2200" dirty="0"/>
              <a:t>, </a:t>
            </a:r>
            <a:r>
              <a:rPr lang="ko-KR" altLang="en-US" sz="2200" dirty="0"/>
              <a:t>임시조치</a:t>
            </a:r>
            <a:r>
              <a:rPr lang="en-US" altLang="ko-KR" sz="2200" dirty="0"/>
              <a:t>, </a:t>
            </a:r>
            <a:r>
              <a:rPr lang="ko-KR" altLang="en-US" sz="2200" dirty="0"/>
              <a:t>원상회복</a:t>
            </a:r>
            <a:r>
              <a:rPr lang="en-US" altLang="ko-KR" sz="2200" dirty="0"/>
              <a:t>, </a:t>
            </a:r>
            <a:r>
              <a:rPr lang="ko-KR" altLang="en-US" sz="2200" dirty="0"/>
              <a:t>차별시정 등의 구제조치</a:t>
            </a:r>
            <a:r>
              <a:rPr lang="en-US" altLang="ko-KR" sz="2200"/>
              <a:t>, </a:t>
            </a:r>
            <a:r>
              <a:rPr lang="ko-KR" altLang="en-US" sz="2200"/>
              <a:t>형사처벌</a:t>
            </a:r>
            <a:endParaRPr lang="en-US" altLang="ko-KR" sz="2200"/>
          </a:p>
          <a:p>
            <a:pPr fontAlgn="base"/>
            <a:r>
              <a:rPr lang="ko-KR" altLang="en-US" sz="2200"/>
              <a:t>다양성 정책</a:t>
            </a:r>
            <a:r>
              <a:rPr lang="en-US" altLang="ko-KR" sz="2200"/>
              <a:t>: </a:t>
            </a:r>
            <a:r>
              <a:rPr lang="ko-KR" altLang="en-US" sz="2200"/>
              <a:t>다양성을 증진하는 적극적 정책 추진</a:t>
            </a:r>
            <a:endParaRPr lang="en-US" altLang="ko-KR" sz="2200"/>
          </a:p>
          <a:p>
            <a:pPr fontAlgn="base"/>
            <a:endParaRPr lang="en-US" altLang="ko-KR" sz="2200" dirty="0"/>
          </a:p>
          <a:p>
            <a:pPr marL="0" indent="0" fontAlgn="base">
              <a:buNone/>
            </a:pPr>
            <a:r>
              <a:rPr lang="en-US" altLang="ko-KR" sz="2200"/>
              <a:t>→ </a:t>
            </a:r>
            <a:r>
              <a:rPr lang="ko-KR" altLang="en-US" sz="2200" dirty="0"/>
              <a:t>이러한 여러가지 방법이 유기적으로 작동할 때 효과적으로 차별을 </a:t>
            </a:r>
            <a:r>
              <a:rPr lang="ko-KR" altLang="en-US" sz="2200" dirty="0" err="1"/>
              <a:t>줄여나갈</a:t>
            </a:r>
            <a:r>
              <a:rPr lang="ko-KR" altLang="en-US" sz="2200" dirty="0"/>
              <a:t> 수 있음</a:t>
            </a:r>
            <a:r>
              <a:rPr lang="en-US" altLang="ko-KR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0169587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/>
          <p:cNvSpPr txBox="1"/>
          <p:nvPr/>
        </p:nvSpPr>
        <p:spPr>
          <a:xfrm>
            <a:off x="393362" y="2449503"/>
            <a:ext cx="8298578" cy="2214964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  <a:defRPr lang="ko-KR" altLang="en-US"/>
            </a:pPr>
            <a:r>
              <a:rPr lang="ko-KR" altLang="en-US" sz="40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혐오에 맞서는 학교의 대응</a:t>
            </a:r>
            <a:endParaRPr lang="en-US" altLang="ko-KR" sz="4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>
              <a:spcBef>
                <a:spcPts val="0"/>
              </a:spcBef>
              <a:buNone/>
              <a:defRPr lang="ko-KR" altLang="en-US"/>
            </a:pPr>
            <a:endParaRPr lang="en-US" altLang="ko-KR" sz="4000" dirty="0">
              <a:latin typeface="나눔스퀘어라운드 Regular" panose="020B0600000101010101" pitchFamily="50" charset="-127"/>
              <a:ea typeface="나눔스퀘어라운드 Regular" panose="020B0600000101010101" pitchFamily="50" charset="-127"/>
            </a:endParaRPr>
          </a:p>
          <a:p>
            <a:pPr marL="0" indent="0" algn="ctr">
              <a:spcBef>
                <a:spcPts val="0"/>
              </a:spcBef>
              <a:buNone/>
              <a:defRPr lang="ko-KR" altLang="en-US"/>
            </a:pPr>
            <a:endParaRPr lang="en-US" altLang="ko-KR" sz="4000" dirty="0">
              <a:latin typeface="나눔스퀘어라운드 Regular" panose="020B0600000101010101" pitchFamily="50" charset="-127"/>
              <a:ea typeface="나눔스퀘어라운드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070424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7685189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4000" b="1" spc="-124" dirty="0">
                <a:solidFill>
                  <a:schemeClr val="accent4">
                    <a:lumMod val="50000"/>
                  </a:schemeClr>
                </a:solidFill>
              </a:rPr>
              <a:t>학교에서의 혐오표현 정책</a:t>
            </a:r>
            <a:endParaRPr lang="ko-KR" altLang="en-US" sz="35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아동 시기의 문제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한편으로 혐오표현으로 치유되기 어려운 심리적 상처를 입거나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소수자에 대한 편견과 적대가 고착화될 수 있는 시기이지만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다른 한편 자아가 형성되고 사회화되는 시기로서 가장 많은 변화를 기대할 수도 있는 시기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→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학교의 중요성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endParaRPr lang="en-US" altLang="ko-KR" sz="15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정책 방향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소수자이해교육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집단간 대화 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소수자 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가시화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중요성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대항표현 활성화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금지보다는 지지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처벌보다는 조정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회복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강요보다는 이해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피해자 보호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학교공동체 모든 구성원들이 함께하는 적극적 대응 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침묵하지 않는 인권친화적 환경 조성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교사 발언의 중요성 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(cf.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정치지도자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5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042848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7685189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4000" b="1" spc="-124" dirty="0">
                <a:solidFill>
                  <a:schemeClr val="accent4">
                    <a:lumMod val="50000"/>
                  </a:schemeClr>
                </a:solidFill>
              </a:rPr>
              <a:t>학교에서의 혐오표현 정책</a:t>
            </a:r>
            <a:endParaRPr lang="ko-KR" altLang="en-US" sz="3500" b="1" spc="-124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상담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지원기구 또는 인권기구 설치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교육청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개별 학교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모든 구성원이 함께하는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평등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인권교육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소수자 이해교육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혐오표현 가이드라인 제정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소수자 이해를 위한 정보 제공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3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반차별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교육 지원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혐오표현 공동대응 훈련 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지역사회 연계프로그램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다문화정책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피해자 보호와 인권침해 구제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가해자 징계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차별행위</a:t>
            </a:r>
            <a:r>
              <a:rPr lang="en-US" altLang="ko-KR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혐오범죄 엄단</a:t>
            </a: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43017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8063592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700" b="1" spc="-124" dirty="0">
                <a:solidFill>
                  <a:schemeClr val="accent4">
                    <a:lumMod val="50000"/>
                  </a:schemeClr>
                </a:solidFill>
              </a:rPr>
              <a:t>소수자 학생들이 교사에게 바라는 바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“제가 듣고 싶었던 건 아니지만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친구에게 들었던 말 중에서 정말 감동적이었던 것이 있습니다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‘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네가 어떤 정체성을 가졌든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어떤 사람을 좋아하든 넌 여전히 너고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내 친구야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.’</a:t>
            </a:r>
          </a:p>
          <a:p>
            <a:pPr marL="0" indent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우리의 존재는 당연한 것이고 틀린 것이 아니며 찬반의 여부를 따질 수 없다는 말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교사들이 나서서 성소수자 학생을 </a:t>
            </a:r>
            <a:r>
              <a:rPr lang="ko-KR" altLang="en-US" sz="2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포비아로부터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보호해줘야 하고 편견과 차별을 없애려 노력해야 한다고 생각한다는 말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그저 웃으며 따뜻하게 안아주고 </a:t>
            </a:r>
            <a:r>
              <a:rPr lang="ko-KR" altLang="en-US" sz="2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토닥여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줄 수 있는 선생님이 되고 싶다는 말을 듣고 싶어요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.”</a:t>
            </a:r>
          </a:p>
          <a:p>
            <a:pPr marL="0" indent="0"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혐오 표현하는 친구들이 있으면 정말 진하게 그러면 안 된다고 제지해주시고 네가 모르는 것일 뿐이지 사실 네 친구가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가족이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친척이 성소수자 일수도 있다고 그런 말은 하면 안 되는 거라고 </a:t>
            </a:r>
            <a:r>
              <a:rPr lang="ko-KR" altLang="en-US" sz="2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말해주셨으면</a:t>
            </a:r>
            <a:r>
              <a:rPr lang="ko-KR" altLang="en-US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좋겠어요</a:t>
            </a:r>
            <a:r>
              <a:rPr lang="en-US" altLang="ko-KR" sz="2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.”</a:t>
            </a:r>
          </a:p>
          <a:p>
            <a:pPr marL="0" indent="0" fontAlgn="base">
              <a:buNone/>
            </a:pPr>
            <a:endParaRPr lang="en-US" altLang="ko-KR" sz="1100" b="1" dirty="0"/>
          </a:p>
          <a:p>
            <a:pPr marL="0" indent="0" fontAlgn="base">
              <a:buNone/>
            </a:pPr>
            <a:endParaRPr lang="en-US" altLang="ko-KR" sz="1100" b="1" dirty="0"/>
          </a:p>
          <a:p>
            <a:pPr marL="0" indent="0" algn="r" fontAlgn="base">
              <a:buNone/>
            </a:pPr>
            <a:r>
              <a:rPr lang="en-US" altLang="ko-KR" sz="1100" dirty="0"/>
              <a:t>* </a:t>
            </a:r>
            <a:r>
              <a:rPr lang="ko-KR" altLang="en-US" sz="1100" dirty="0"/>
              <a:t>출처</a:t>
            </a:r>
            <a:r>
              <a:rPr lang="en-US" altLang="ko-KR" sz="1100" dirty="0"/>
              <a:t>: </a:t>
            </a:r>
            <a:r>
              <a:rPr lang="ko-KR" altLang="en-US" sz="1100" dirty="0"/>
              <a:t>인권교육을 위한 교사모임 샘</a:t>
            </a:r>
            <a:r>
              <a:rPr lang="en-US" altLang="ko-KR" sz="1100" dirty="0"/>
              <a:t>, </a:t>
            </a:r>
            <a:r>
              <a:rPr lang="ko-KR" altLang="en-US" sz="1100" dirty="0"/>
              <a:t>청소년 성소수자 위기지원센터 </a:t>
            </a:r>
            <a:r>
              <a:rPr lang="ko-KR" altLang="en-US" sz="1100" dirty="0" err="1"/>
              <a:t>띵동</a:t>
            </a:r>
            <a:r>
              <a:rPr lang="en-US" altLang="ko-KR" sz="1100" dirty="0"/>
              <a:t>, &lt;</a:t>
            </a:r>
            <a:r>
              <a:rPr lang="ko-KR" altLang="en-US" sz="1100" dirty="0"/>
              <a:t>학교에서 무지개길 찾기</a:t>
            </a:r>
            <a:r>
              <a:rPr lang="en-US" altLang="ko-KR" sz="1100" dirty="0"/>
              <a:t>&gt;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fontAlgn="base">
              <a:buNone/>
            </a:pPr>
            <a:endParaRPr lang="en-US" altLang="ko-KR" sz="2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85836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대지, 실외, 사람, 사람들이(가) 표시된 사진&#10;&#10;자동 생성된 설명">
            <a:extLst>
              <a:ext uri="{FF2B5EF4-FFF2-40B4-BE49-F238E27FC236}">
                <a16:creationId xmlns:a16="http://schemas.microsoft.com/office/drawing/2014/main" id="{DA86665D-7E5D-E10E-0FC4-653C70C93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93" y="410498"/>
            <a:ext cx="5813012" cy="3567736"/>
          </a:xfrm>
          <a:prstGeom prst="rect">
            <a:avLst/>
          </a:prstGeom>
        </p:spPr>
      </p:pic>
      <p:pic>
        <p:nvPicPr>
          <p:cNvPr id="8" name="그림 7" descr="텍스트, 실외, 배너, 표지판이(가) 표시된 사진&#10;&#10;자동 생성된 설명">
            <a:extLst>
              <a:ext uri="{FF2B5EF4-FFF2-40B4-BE49-F238E27FC236}">
                <a16:creationId xmlns:a16="http://schemas.microsoft.com/office/drawing/2014/main" id="{42CFDD9B-C673-76A1-6B05-7057F6EE9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003" y="4087307"/>
            <a:ext cx="4225160" cy="259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2937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/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/>
          <p:cNvSpPr>
            <a:spLocks noGrp="1"/>
          </p:cNvSpPr>
          <p:nvPr>
            <p:ph type="title"/>
          </p:nvPr>
        </p:nvSpPr>
        <p:spPr>
          <a:xfrm>
            <a:off x="256543" y="700126"/>
            <a:ext cx="7685189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800" b="1" spc="-124" dirty="0">
                <a:solidFill>
                  <a:schemeClr val="accent4">
                    <a:lumMod val="50000"/>
                  </a:schemeClr>
                </a:solidFill>
              </a:rPr>
              <a:t>혐오에 맞선다는 것</a:t>
            </a:r>
          </a:p>
        </p:txBody>
      </p:sp>
      <p:sp>
        <p:nvSpPr>
          <p:cNvPr id="8" name="내용 개체 틀 2"/>
          <p:cNvSpPr txBox="1"/>
          <p:nvPr/>
        </p:nvSpPr>
        <p:spPr>
          <a:xfrm>
            <a:off x="259795" y="1631109"/>
            <a:ext cx="8470547" cy="4607766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도덕적</a:t>
            </a:r>
            <a:r>
              <a:rPr lang="en-US" altLang="ko-KR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윤리적 이유</a:t>
            </a:r>
            <a:r>
              <a:rPr lang="en-US" altLang="ko-KR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혐오와 차별에 고통받는 동료시민의 인권을 보호하기 위하여 </a:t>
            </a:r>
            <a:endParaRPr lang="en-US" altLang="ko-KR" sz="2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fontAlgn="base">
              <a:buNone/>
            </a:pPr>
            <a:r>
              <a:rPr lang="ko-KR" altLang="ko-KR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→</a:t>
            </a:r>
            <a:r>
              <a:rPr lang="en-US" altLang="ko-KR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동료시민의 고통을 외면하지 말라</a:t>
            </a:r>
            <a:r>
              <a:rPr lang="en-US" altLang="ko-KR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</a:p>
          <a:p>
            <a:pPr marL="0" indent="0" fontAlgn="base">
              <a:buNone/>
            </a:pPr>
            <a:endParaRPr lang="en-US" altLang="ko-KR" sz="2700" i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/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현실적 이유</a:t>
            </a:r>
            <a:r>
              <a:rPr lang="en-US" altLang="ko-KR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우리 사회의 진짜 문제에 직면하기 위하여 </a:t>
            </a:r>
            <a:endParaRPr lang="en-US" altLang="ko-KR" sz="2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fontAlgn="base">
              <a:buNone/>
            </a:pPr>
            <a:r>
              <a:rPr lang="ko-KR" altLang="ko-KR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→</a:t>
            </a:r>
            <a:r>
              <a:rPr lang="en-US" altLang="ko-KR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무고한 동료시민에게 책임을 전가하지 말고 진짜 문제에 정면으로 맞서라</a:t>
            </a:r>
            <a:r>
              <a:rPr lang="en-US" altLang="ko-KR" sz="2700" i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</a:p>
          <a:p>
            <a:pPr fontAlgn="base"/>
            <a:endParaRPr lang="en-US" altLang="ko-KR" sz="2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fontAlgn="base">
              <a:buNone/>
            </a:pPr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사례</a:t>
            </a:r>
            <a:r>
              <a:rPr lang="en-US" altLang="ko-KR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고양 </a:t>
            </a:r>
            <a:r>
              <a:rPr lang="ko-KR" altLang="en-US" sz="27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저유소</a:t>
            </a:r>
            <a:r>
              <a:rPr lang="ko-KR" altLang="en-US" sz="27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화재 사건과 이주노동자</a:t>
            </a:r>
            <a:endParaRPr lang="en-US" altLang="ko-KR" sz="2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36114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E8EF4-76F1-9D9B-2735-8D4DF0115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A9CB892A-AB22-2CF0-604A-FFB0406B560B}"/>
              </a:ext>
            </a:extLst>
          </p:cNvPr>
          <p:cNvSpPr txBox="1"/>
          <p:nvPr/>
        </p:nvSpPr>
        <p:spPr>
          <a:xfrm>
            <a:off x="259795" y="1398483"/>
            <a:ext cx="8470547" cy="4087919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endParaRPr lang="en-US" altLang="ko-KR" sz="3300">
              <a:latin typeface="+mn-ea"/>
            </a:endParaRPr>
          </a:p>
          <a:p>
            <a:pPr marL="0" indent="0" algn="ctr">
              <a:buNone/>
              <a:defRPr lang="ko-KR" altLang="en-US"/>
            </a:pPr>
            <a:r>
              <a:rPr lang="ko-KR" altLang="en-US" sz="3300">
                <a:latin typeface="나눔고딕OTF ExtraBold" panose="020D0904000000000000" pitchFamily="34" charset="-127"/>
                <a:ea typeface="나눔고딕OTF ExtraBold" panose="020D0904000000000000" pitchFamily="34" charset="-127"/>
              </a:rPr>
              <a:t>차별 없는 사회가 우리의 미래</a:t>
            </a:r>
            <a:endParaRPr lang="en-US" altLang="ko-KR" sz="3300" dirty="0">
              <a:latin typeface="나눔고딕OTF ExtraBold" panose="020D0904000000000000" pitchFamily="34" charset="-127"/>
              <a:ea typeface="나눔고딕OTF ExtraBold" panose="020D0904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5252822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4936C-52BD-16E1-0491-C2A63DD18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B1774AC7-8AC1-4371-5B99-0AD48FF1B6F9}"/>
              </a:ext>
            </a:extLst>
          </p:cNvPr>
          <p:cNvCxnSpPr/>
          <p:nvPr/>
        </p:nvCxnSpPr>
        <p:spPr>
          <a:xfrm>
            <a:off x="364803" y="547859"/>
            <a:ext cx="8406000" cy="0"/>
          </a:xfrm>
          <a:prstGeom prst="line">
            <a:avLst/>
          </a:prstGeom>
          <a:ln w="31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제목 1">
            <a:extLst>
              <a:ext uri="{FF2B5EF4-FFF2-40B4-BE49-F238E27FC236}">
                <a16:creationId xmlns:a16="http://schemas.microsoft.com/office/drawing/2014/main" id="{A784BD89-FEDD-831D-028E-C85D74A2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4" y="700126"/>
            <a:ext cx="6995120" cy="580926"/>
          </a:xfrm>
        </p:spPr>
        <p:txBody>
          <a:bodyPr>
            <a:noAutofit/>
          </a:bodyPr>
          <a:lstStyle/>
          <a:p>
            <a:pPr algn="l">
              <a:defRPr lang="ko-KR" altLang="en-US"/>
            </a:pPr>
            <a:r>
              <a:rPr lang="ko-KR" altLang="en-US" sz="3300" b="1" spc="-136">
                <a:solidFill>
                  <a:schemeClr val="accent4">
                    <a:lumMod val="50000"/>
                  </a:schemeClr>
                </a:solidFill>
              </a:rPr>
              <a:t>차별금지와 우리 공동의 미래</a:t>
            </a:r>
            <a:endParaRPr lang="ko-KR" altLang="en-US" sz="3300" b="1" spc="-136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1CBF50D8-7533-8D13-C3A7-B302951BB15C}"/>
              </a:ext>
            </a:extLst>
          </p:cNvPr>
          <p:cNvSpPr txBox="1"/>
          <p:nvPr/>
        </p:nvSpPr>
        <p:spPr>
          <a:xfrm>
            <a:off x="259795" y="1555648"/>
            <a:ext cx="8470547" cy="47550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spcBef>
                <a:spcPts val="500"/>
              </a:spcBef>
              <a:spcAft>
                <a:spcPts val="500"/>
              </a:spcAft>
            </a:pPr>
            <a:r>
              <a:rPr lang="ko-KR" altLang="en-US" sz="2500" dirty="0">
                <a:latin typeface="+mn-ea"/>
              </a:rPr>
              <a:t>다문화 사회</a:t>
            </a:r>
            <a:r>
              <a:rPr lang="en-US" altLang="ko-KR" sz="2500" dirty="0">
                <a:latin typeface="+mn-ea"/>
              </a:rPr>
              <a:t>: </a:t>
            </a:r>
            <a:r>
              <a:rPr lang="ko-KR" altLang="en-US" sz="2500" dirty="0">
                <a:latin typeface="+mn-ea"/>
              </a:rPr>
              <a:t>더욱 다원화될 우리 사회</a:t>
            </a:r>
            <a:endParaRPr lang="en-US" altLang="ko-KR" sz="2500" dirty="0">
              <a:latin typeface="+mn-ea"/>
            </a:endParaRPr>
          </a:p>
          <a:p>
            <a:pPr lvl="1"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100" dirty="0">
                <a:latin typeface="+mn-ea"/>
              </a:rPr>
              <a:t>다양한 사람들의 유입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다양한 정체성을 가진 이들의 </a:t>
            </a:r>
            <a:r>
              <a:rPr lang="en-US" altLang="ko-KR" sz="2100" dirty="0">
                <a:latin typeface="+mn-ea"/>
              </a:rPr>
              <a:t>‘</a:t>
            </a:r>
            <a:r>
              <a:rPr lang="ko-KR" altLang="en-US" sz="2100" dirty="0">
                <a:latin typeface="+mn-ea"/>
              </a:rPr>
              <a:t>가시화</a:t>
            </a:r>
            <a:r>
              <a:rPr lang="en-US" altLang="ko-KR" sz="2100" dirty="0">
                <a:latin typeface="+mn-ea"/>
              </a:rPr>
              <a:t>’</a:t>
            </a:r>
          </a:p>
          <a:p>
            <a:pPr lvl="1"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100" dirty="0">
                <a:latin typeface="+mn-ea"/>
              </a:rPr>
              <a:t>다원화된 사회에서 발생할 수 있는 갈등을 사전에 예방하고 평화와 공존의 길을 모색해야 함</a:t>
            </a:r>
            <a:endParaRPr lang="en-US" altLang="ko-KR" sz="2100" dirty="0">
              <a:latin typeface="+mn-ea"/>
            </a:endParaRPr>
          </a:p>
          <a:p>
            <a:pPr lvl="1"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endParaRPr lang="en-US" altLang="ko-KR" sz="2100" dirty="0">
              <a:latin typeface="+mn-ea"/>
            </a:endParaRPr>
          </a:p>
          <a:p>
            <a:pPr algn="just" fontAlgn="base">
              <a:spcBef>
                <a:spcPts val="500"/>
              </a:spcBef>
              <a:spcAft>
                <a:spcPts val="500"/>
              </a:spcAft>
            </a:pPr>
            <a:r>
              <a:rPr lang="ko-KR" altLang="en-US" sz="2500" dirty="0">
                <a:latin typeface="+mn-ea"/>
              </a:rPr>
              <a:t>차별금지는 우리 공동의 미래를 위한 선제적 투자</a:t>
            </a:r>
            <a:endParaRPr lang="en-US" altLang="ko-KR" sz="2500" dirty="0">
              <a:latin typeface="+mn-ea"/>
            </a:endParaRPr>
          </a:p>
          <a:p>
            <a:pPr lvl="1"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100" dirty="0">
                <a:latin typeface="+mn-ea"/>
              </a:rPr>
              <a:t>혐오</a:t>
            </a:r>
            <a:r>
              <a:rPr lang="en-US" altLang="ko-KR" sz="2100" dirty="0">
                <a:latin typeface="+mn-ea"/>
              </a:rPr>
              <a:t>/</a:t>
            </a:r>
            <a:r>
              <a:rPr lang="ko-KR" altLang="en-US" sz="2100" dirty="0">
                <a:latin typeface="+mn-ea"/>
              </a:rPr>
              <a:t>차별은 사회적 에너지의 낭비</a:t>
            </a:r>
            <a:endParaRPr lang="en-US" altLang="ko-KR" sz="2100" dirty="0">
              <a:latin typeface="+mn-ea"/>
            </a:endParaRPr>
          </a:p>
          <a:p>
            <a:pPr lvl="1"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100" dirty="0">
                <a:latin typeface="+mn-ea"/>
              </a:rPr>
              <a:t>차별이 용인되는 사회가 치뤄야 할 미래의 비용을 생각하면</a:t>
            </a:r>
            <a:r>
              <a:rPr lang="en-US" altLang="ko-KR" sz="2100" dirty="0">
                <a:latin typeface="+mn-ea"/>
              </a:rPr>
              <a:t>, </a:t>
            </a:r>
            <a:r>
              <a:rPr lang="ko-KR" altLang="en-US" sz="2100" dirty="0">
                <a:latin typeface="+mn-ea"/>
              </a:rPr>
              <a:t>차별금지와 평등이야 말로 가장 합리적인 투자</a:t>
            </a:r>
            <a:endParaRPr lang="en-US" altLang="ko-KR" sz="2100" dirty="0">
              <a:latin typeface="+mn-ea"/>
            </a:endParaRPr>
          </a:p>
          <a:p>
            <a:pPr lvl="1" algn="just" fontAlgn="base"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ko-KR" altLang="en-US" sz="2100" dirty="0">
                <a:latin typeface="+mn-ea"/>
              </a:rPr>
              <a:t>차별은 결국 나 자신을 향한다는 사실 </a:t>
            </a:r>
            <a:r>
              <a:rPr lang="en-US" altLang="ko-KR" sz="2100" dirty="0">
                <a:latin typeface="+mn-ea"/>
              </a:rPr>
              <a:t>(“</a:t>
            </a:r>
            <a:r>
              <a:rPr lang="ko-KR" altLang="en-US" sz="2100" dirty="0">
                <a:latin typeface="+mn-ea"/>
              </a:rPr>
              <a:t>우리 모두는 소수자다</a:t>
            </a:r>
            <a:r>
              <a:rPr lang="en-US" altLang="ko-KR" sz="2100" dirty="0">
                <a:latin typeface="+mn-ea"/>
              </a:rPr>
              <a:t>”)</a:t>
            </a:r>
          </a:p>
          <a:p>
            <a:pPr algn="just" fontAlgn="base">
              <a:spcBef>
                <a:spcPts val="500"/>
              </a:spcBef>
              <a:spcAft>
                <a:spcPts val="500"/>
              </a:spcAft>
            </a:pPr>
            <a:endParaRPr lang="en-US" altLang="ko-KR" sz="25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27081960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64803" y="2392935"/>
            <a:ext cx="3474171" cy="1041751"/>
          </a:xfrm>
        </p:spPr>
        <p:txBody>
          <a:bodyPr anchor="t">
            <a:normAutofit/>
          </a:bodyPr>
          <a:lstStyle/>
          <a:p>
            <a:pPr algn="l">
              <a:defRPr lang="ko-KR" altLang="en-US"/>
            </a:pPr>
            <a:r>
              <a:rPr lang="ko-KR" altLang="en-US" sz="4000" b="1" spc="-244" dirty="0">
                <a:solidFill>
                  <a:schemeClr val="accent4">
                    <a:lumMod val="50000"/>
                  </a:schemeClr>
                </a:solidFill>
                <a:latin typeface="나눔고딕"/>
                <a:ea typeface="나눔고딕"/>
                <a:cs typeface="+mj-cs"/>
              </a:rPr>
              <a:t>감사합니다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364803" y="3434686"/>
            <a:ext cx="8406000" cy="0"/>
          </a:xfrm>
          <a:prstGeom prst="line">
            <a:avLst/>
          </a:prstGeom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989253" y="3697923"/>
            <a:ext cx="47815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lang="ko-KR" altLang="en-US"/>
            </a:pPr>
            <a:r>
              <a:rPr lang="ko-KR" altLang="en-US" sz="3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홍 성 수</a:t>
            </a:r>
          </a:p>
          <a:p>
            <a:pPr algn="r">
              <a:defRPr lang="ko-KR" altLang="en-US"/>
            </a:pPr>
            <a:r>
              <a:rPr lang="en-US" altLang="ko-KR" sz="3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sshong@sm.ac.kr</a:t>
            </a:r>
            <a:endParaRPr lang="ko-KR" altLang="en-US" sz="3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39639D"/>
      </a:hlink>
      <a:folHlink>
        <a:srgbClr val="34343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4356</TotalTime>
  <Words>4614</Words>
  <Application>Microsoft Office PowerPoint</Application>
  <PresentationFormat>화면 슬라이드 쇼(4:3)</PresentationFormat>
  <Paragraphs>483</Paragraphs>
  <Slides>72</Slides>
  <Notes>70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72</vt:i4>
      </vt:variant>
    </vt:vector>
  </HeadingPairs>
  <TitlesOfParts>
    <vt:vector size="81" baseType="lpstr">
      <vt:lpstr>맑은 고딕</vt:lpstr>
      <vt:lpstr>나눔고딕 ExtraBold</vt:lpstr>
      <vt:lpstr>나눔고딕</vt:lpstr>
      <vt:lpstr>Abadi</vt:lpstr>
      <vt:lpstr>나눔고딕OTF ExtraBold</vt:lpstr>
      <vt:lpstr>나눔스퀘어라운드 Regular</vt:lpstr>
      <vt:lpstr>Arial</vt:lpstr>
      <vt:lpstr>Wingdings</vt:lpstr>
      <vt:lpstr>Office 테마</vt:lpstr>
      <vt:lpstr>  혐오와 차별                                                                                                                                  홍성수 (숙명여자대학교 법학부 교수)   - 일시: 2026년 8월 7일 목요일  오후 6:00 - 장소: 온라인 </vt:lpstr>
      <vt:lpstr>나누고 싶은 이야기</vt:lpstr>
      <vt:lpstr>PowerPoint 프레젠테이션</vt:lpstr>
      <vt:lpstr>한국 기사에서 ‘혐오’ 키워드 트렌드 (2000-2021)</vt:lpstr>
      <vt:lpstr>한국 기사에서 ‘혐오표현’ 키워드 트렌드 (2000-2021)</vt:lpstr>
      <vt:lpstr>한국 기사에서 ‘차별금지법’ 키워드 트렌드 (2000-2021)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혐오의 확산 메커니즘</vt:lpstr>
      <vt:lpstr>혐오의 확산 메커니즘</vt:lpstr>
      <vt:lpstr>위기와 혐오</vt:lpstr>
      <vt:lpstr>혐오의 오류</vt:lpstr>
      <vt:lpstr>혐오의 오류</vt:lpstr>
      <vt:lpstr>두려움과 마녀사냥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혐오/차별 관련 발표 논문</vt:lpstr>
      <vt:lpstr>혐오/차별 관련 단행본</vt:lpstr>
      <vt:lpstr>혐오/차별의 피라미드</vt:lpstr>
      <vt:lpstr>PowerPoint 프레젠테이션</vt:lpstr>
      <vt:lpstr>인권침해 vs. 차별</vt:lpstr>
      <vt:lpstr>DEI 정책</vt:lpstr>
      <vt:lpstr>차별금지법안 제정사</vt:lpstr>
      <vt:lpstr>혐오/차별 관련 법</vt:lpstr>
      <vt:lpstr>PowerPoint 프레젠테이션</vt:lpstr>
      <vt:lpstr>다음 중 차별에 해당하는 것은?</vt:lpstr>
      <vt:lpstr>다음 중 차별에 해당하는 것은?</vt:lpstr>
      <vt:lpstr>혐오/차별은 왜 나쁜가?</vt:lpstr>
      <vt:lpstr>PowerPoint 프레젠테이션</vt:lpstr>
      <vt:lpstr>차별의 개념 요소</vt:lpstr>
      <vt:lpstr>혐오표현(hate speech) 개념</vt:lpstr>
      <vt:lpstr>차별의 개념 (국가인권위원회법)</vt:lpstr>
      <vt:lpstr>혐오범죄의 개념</vt:lpstr>
      <vt:lpstr>차별의 개념</vt:lpstr>
      <vt:lpstr>차별의 개념</vt:lpstr>
      <vt:lpstr>차별의 개념</vt:lpstr>
      <vt:lpstr>PowerPoint 프레젠테이션</vt:lpstr>
      <vt:lpstr>차별의 예외1: 진정직업자격</vt:lpstr>
      <vt:lpstr>사례: 에버랜드 T-익스프레스 사건</vt:lpstr>
      <vt:lpstr>경찰관의 신체 조건</vt:lpstr>
      <vt:lpstr>사례: 경찰과 성평등</vt:lpstr>
      <vt:lpstr>사례: 경찰대의 여성 선발</vt:lpstr>
      <vt:lpstr>최신 사례: 노차이니즈존은 ‘차별’인가?</vt:lpstr>
      <vt:lpstr>차별의 예외2: 적극적 평등화조치</vt:lpstr>
      <vt:lpstr>사례: 여성 전용 공간의 문제</vt:lpstr>
      <vt:lpstr>논쟁: 역차별</vt:lpstr>
      <vt:lpstr>몇가지 사례 문제</vt:lpstr>
      <vt:lpstr>PowerPoint 프레젠테이션</vt:lpstr>
      <vt:lpstr>혐오차별과 법</vt:lpstr>
      <vt:lpstr>혐오/차별에 대한 대응과 법</vt:lpstr>
      <vt:lpstr>혐오/차별에 대한 대응과 법</vt:lpstr>
      <vt:lpstr>차별을 해결하는 방법</vt:lpstr>
      <vt:lpstr>PowerPoint 프레젠테이션</vt:lpstr>
      <vt:lpstr>학교에서의 혐오표현 정책</vt:lpstr>
      <vt:lpstr>학교에서의 혐오표현 정책</vt:lpstr>
      <vt:lpstr>소수자 학생들이 교사에게 바라는 바</vt:lpstr>
      <vt:lpstr>PowerPoint 프레젠테이션</vt:lpstr>
      <vt:lpstr>혐오에 맞선다는 것</vt:lpstr>
      <vt:lpstr>PowerPoint 프레젠테이션</vt:lpstr>
      <vt:lpstr>차별금지와 우리 공동의 미래</vt:lpstr>
      <vt:lpstr>감사합니다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나눔고딕B, 54pt</dc:title>
  <dc:subject/>
  <dc:creator>네이버 한글캠페인</dc:creator>
  <cp:keywords/>
  <dc:description/>
  <cp:lastModifiedBy>성수 홍</cp:lastModifiedBy>
  <cp:revision>460</cp:revision>
  <cp:lastPrinted>2021-07-26T03:12:26Z</cp:lastPrinted>
  <dcterms:created xsi:type="dcterms:W3CDTF">2011-08-24T01:05:33Z</dcterms:created>
  <dcterms:modified xsi:type="dcterms:W3CDTF">2026-08-05T05:04:23Z</dcterms:modified>
  <cp:category/>
</cp:coreProperties>
</file>